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42"/>
  </p:notesMasterIdLst>
  <p:handoutMasterIdLst>
    <p:handoutMasterId r:id="rId43"/>
  </p:handoutMasterIdLst>
  <p:sldIdLst>
    <p:sldId id="2147480066" r:id="rId4"/>
    <p:sldId id="2147480102" r:id="rId5"/>
    <p:sldId id="2147480111" r:id="rId6"/>
    <p:sldId id="2147482796" r:id="rId7"/>
    <p:sldId id="2147479979" r:id="rId8"/>
    <p:sldId id="2147482827" r:id="rId9"/>
    <p:sldId id="2147479974" r:id="rId10"/>
    <p:sldId id="2147482812" r:id="rId11"/>
    <p:sldId id="2147482830" r:id="rId12"/>
    <p:sldId id="2147482853" r:id="rId13"/>
    <p:sldId id="2147482854" r:id="rId14"/>
    <p:sldId id="2147482831" r:id="rId15"/>
    <p:sldId id="2147482832" r:id="rId16"/>
    <p:sldId id="2147482833" r:id="rId17"/>
    <p:sldId id="2147482834" r:id="rId18"/>
    <p:sldId id="2147482817" r:id="rId19"/>
    <p:sldId id="2147482835" r:id="rId20"/>
    <p:sldId id="2147482856" r:id="rId21"/>
    <p:sldId id="2147482836" r:id="rId22"/>
    <p:sldId id="2147482837" r:id="rId23"/>
    <p:sldId id="2147482838" r:id="rId24"/>
    <p:sldId id="2147482822" r:id="rId25"/>
    <p:sldId id="2147482842" r:id="rId26"/>
    <p:sldId id="2147482843" r:id="rId27"/>
    <p:sldId id="2147482855" r:id="rId28"/>
    <p:sldId id="2147482840" r:id="rId29"/>
    <p:sldId id="2147482852" r:id="rId30"/>
    <p:sldId id="2147482808" r:id="rId31"/>
    <p:sldId id="2147482809" r:id="rId32"/>
    <p:sldId id="2147482810" r:id="rId33"/>
    <p:sldId id="2147482824" r:id="rId34"/>
    <p:sldId id="2147482845" r:id="rId35"/>
    <p:sldId id="2147482846" r:id="rId36"/>
    <p:sldId id="2147482847" r:id="rId37"/>
    <p:sldId id="2147482848" r:id="rId38"/>
    <p:sldId id="2147482851" r:id="rId39"/>
    <p:sldId id="2147482849" r:id="rId40"/>
    <p:sldId id="2147482850" r:id="rId41"/>
  </p:sldIdLst>
  <p:sldSz cx="12192000" cy="6858000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Segoe Sans Text" pitchFamily="2" charset="0"/>
      <p:regular r:id="rId52"/>
      <p:bold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066"/>
            <p14:sldId id="2147480102"/>
          </p14:sldIdLst>
        </p14:section>
        <p14:section name="Agenda" id="{194114FB-11A9-460A-BA65-6CA85323C1BD}">
          <p14:sldIdLst>
            <p14:sldId id="2147480111"/>
          </p14:sldIdLst>
        </p14:section>
        <p14:section name="01 - 名詞定義" id="{1588D2DD-7526-4E2A-805C-721F64D91A8E}">
          <p14:sldIdLst>
            <p14:sldId id="2147482796"/>
            <p14:sldId id="2147479979"/>
            <p14:sldId id="2147482827"/>
            <p14:sldId id="2147479974"/>
          </p14:sldIdLst>
        </p14:section>
        <p14:section name="02 - Swashbuckle 說明與設定" id="{79937DED-4BA4-4C95-93C6-85B884A61C30}">
          <p14:sldIdLst>
            <p14:sldId id="2147482812"/>
            <p14:sldId id="2147482830"/>
            <p14:sldId id="2147482853"/>
            <p14:sldId id="2147482854"/>
            <p14:sldId id="2147482831"/>
            <p14:sldId id="2147482832"/>
            <p14:sldId id="2147482833"/>
            <p14:sldId id="2147482834"/>
          </p14:sldIdLst>
        </p14:section>
        <p14:section name="03 - 標記 API 資訊" id="{41B63349-05E0-47B3-8C88-2A75F5ABA23C}">
          <p14:sldIdLst>
            <p14:sldId id="2147482817"/>
            <p14:sldId id="2147482835"/>
            <p14:sldId id="2147482856"/>
            <p14:sldId id="2147482836"/>
            <p14:sldId id="2147482837"/>
            <p14:sldId id="2147482838"/>
          </p14:sldIdLst>
        </p14:section>
        <p14:section name="04 - 使用 Open API Spec 生成 Client 端程式碼" id="{2A08F0FD-20F1-42FE-9057-CB2A92273A2E}">
          <p14:sldIdLst>
            <p14:sldId id="2147482822"/>
            <p14:sldId id="2147482842"/>
            <p14:sldId id="2147482843"/>
            <p14:sldId id="2147482855"/>
          </p14:sldIdLst>
        </p14:section>
        <p14:section name="05 - 其他設定" id="{80DE9631-9BD1-4740-BB7B-5AC8664ACDA6}">
          <p14:sldIdLst>
            <p14:sldId id="2147482840"/>
            <p14:sldId id="2147482852"/>
          </p14:sldIdLst>
        </p14:section>
        <p14:section name="關於我、致謝" id="{1A0AD23C-29A5-4FE1-8EDB-92D83FC8D960}">
          <p14:sldIdLst>
            <p14:sldId id="2147482808"/>
            <p14:sldId id="2147482809"/>
            <p14:sldId id="2147482810"/>
          </p14:sldIdLst>
        </p14:section>
        <p14:section name="補充 - 為 API 添加版本" id="{4D5A3D2A-3FAD-4A2A-B4A4-6E04F6A25CAC}">
          <p14:sldIdLst>
            <p14:sldId id="2147482824"/>
            <p14:sldId id="2147482845"/>
            <p14:sldId id="2147482846"/>
            <p14:sldId id="2147482847"/>
            <p14:sldId id="2147482848"/>
            <p14:sldId id="2147482851"/>
            <p14:sldId id="2147482849"/>
            <p14:sldId id="21474828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作者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90E"/>
    <a:srgbClr val="FFFFFF"/>
    <a:srgbClr val="A074F3"/>
    <a:srgbClr val="282828"/>
    <a:srgbClr val="554992"/>
    <a:srgbClr val="687EE8"/>
    <a:srgbClr val="5E32FF"/>
    <a:srgbClr val="552DE7"/>
    <a:srgbClr val="3E21A0"/>
    <a:srgbClr val="321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5DA3D-00C6-4DF5-AC70-6E1B7B321DDF}" v="707" dt="2024-12-13T13:47:12.536"/>
    <p1510:client id="{1EC0A463-42EA-4E6B-A81F-4A36611E1D93}" v="776" dt="2024-12-12T14:47:44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2808" autoAdjust="0"/>
  </p:normalViewPr>
  <p:slideViewPr>
    <p:cSldViewPr snapToGrid="0">
      <p:cViewPr varScale="1">
        <p:scale>
          <a:sx n="94" d="100"/>
          <a:sy n="94" d="100"/>
        </p:scale>
        <p:origin x="41" y="42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microsoft.com/office/2018/10/relationships/authors" Target="authors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12/14/2024 4:17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77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7F70-CC58-DD5A-0681-0E8E0BE8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24F2FC8-4939-D2AD-973F-813A0341D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493E9C-6557-EB73-3E26-1559A1C4D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60F6F09A-CB67-6651-E835-0545B670BC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B3F189-1460-9E61-B187-3C7E16A7BF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DC7E87AA-54E3-D7A0-280D-33D04F45F49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0FC7E3-F8C6-0389-7E04-4750474C8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9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F37C3-5006-A6BB-82DC-997720F9E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F28F32E-4B4B-D2FB-FDF0-A38BC33C2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ACA3A92-E261-84F8-C150-AE3047622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DC4CCA2D-424B-0784-B34E-059526C26D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53288F-D5A3-C2F5-F563-B090EB8944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CCC9FAA5-DE4B-4DC5-2AAE-B512B82900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C76E4E-7CD0-6572-F61C-2BECAC697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26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FD1F8-9718-ADDC-B445-C04F9ED21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4876B2D-DA39-9AC4-CDFC-A6135A3B9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EC48C0-C259-92F2-A268-91DD84D3A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07C4D7BA-5F85-7766-BB6A-48D939F42C4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8C8549-0468-D043-4388-D4905BD5E3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E4E99F-FEE7-2FCB-4731-B8AF606DD4A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370607-2523-EEC1-012E-72068BC23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F434D-5088-0087-F87F-E555528AD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9704EB5-19D8-4FA4-123F-8196D2A42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D82F69-ED36-5F86-3750-0F328B6C8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F8442EB8-E499-C9E8-2F4B-813A41AE47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2D09ED-F09A-F7B5-2B23-3B930EDEEA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7998F65-BAF3-0853-E5E2-1F4FF1FF50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9CAF4C-9C53-C728-D47D-63AEC1BB3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7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B50D-997B-1493-7D82-55B1AE7E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DF74A99-0167-B53E-14D1-0B79B17CE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B963543-674C-F3B5-505E-803C94B16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65914D6C-FF54-6B94-8D7C-64640BE43CC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380D72-8C15-70CF-36CB-0CE18A7422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A6A0ECDA-8987-F788-0B9F-33A1C8F5F4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DA1FAF-C352-7DDE-A462-46017257E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93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D399-A719-E6AA-56EC-2F76CB0F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7B796F-798B-9D21-0EC6-D08C10EA4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DA36E3D-BD14-F005-8375-9EB847421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F2E486BD-F4B9-359E-0EB2-AD1AC3FC159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55C30E-9E52-1FEA-E43F-137639CB20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52A03BA6-BB90-7C88-A072-B6EF8F08FE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C30D7E-B66E-00E8-882B-0B90B26CA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18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96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65ADB-AAEF-A5C2-CA5C-1E67478B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DCBA724-0F3E-B7FD-8F11-0FABE5BDF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4BDE052-B3C0-8B89-ACBB-8B6AF2410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484E8A7E-C6FA-54CF-F657-F70C860CD97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970CAB-B9B5-94A2-7DD4-802E6CF77B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55E784A-0C84-90B8-71A7-D8CA40A9DCD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1F9BCD-3B40-EFF3-672E-D0C4FCA63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26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0DD1D-34EF-F0C5-7CA3-0AEB2B66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0AB2BCF-5C92-22F2-640D-78043E513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44BA948-69B0-BD99-E454-ADB6C20FE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A1F6D97B-6516-4BC3-41B2-B75082DFE6C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A5AD19-6B83-1321-07D0-FD972AAE92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496D3A64-1C3A-5E23-CE12-8D96BE487F0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43D8AD-9807-2906-71BF-D5234AF1D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70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BEFF9-F6A3-6D25-D2FF-6D7BFC60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EABC7BA-6033-FD20-06FF-0EA91EDB3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FC81E83-0294-DC8A-220E-4F7F97DEA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5F626214-483B-90F2-65E6-47FF28BBC50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7D3F47-E2E4-BA0D-532E-F809C9D989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1E8C1B54-7C46-E9C3-EEA2-CC8FB9CC4ED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3CC394-8166-3954-7511-D14AC74EF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4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12/14/2024 4:17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A61B2-1FCC-649A-D7CA-75A419F0A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D081B0B-84A8-8B33-57CE-AC5EA4C4E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1AFCC0D-33B3-5FCC-687F-A6EA66290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8E961B68-7B83-9357-4299-CCD78E9A2A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FA5F2-8A16-B590-797D-5F8F728599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330E4B54-52A7-505E-F930-E6F12AEB3CA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97F969-0E5F-902A-AC98-B7FA47E8B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1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EA609-3D1F-3249-9943-1DCFDECA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6B293EB-A983-1BC4-59E2-0379538CE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8E3A0FB-EBDB-D265-ABA3-45B144BF5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5FDCE9E5-570A-9774-DF86-5A37B069A3B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2701CA-65D9-97AE-3737-A6626B862F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1F6AA59D-9D75-AD97-FA5B-3499436CE3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8B9CEB-4102-D5AD-D3FE-1E6B15F52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2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311C3-B6A5-CC9D-81CF-177062315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CDD43FF-6484-690D-3384-EC2C463ED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91F9B7F-5FF5-5238-8261-E1651200B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EB10A138-4223-CBB6-ABFB-823390DDCC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27CB5-D991-92C2-BE53-5CD0B469B0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C021CD57-C753-627D-0B1C-CD5CD5C826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5FB013-2303-81B9-C1DE-2F49B7F7F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27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D870-B431-6039-7DC0-E1EE8E95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61A30F9-497B-23BC-C1FE-69A6B82BC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414089F-D12A-3C8E-C2E9-EB0D53501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65FEA739-D1DD-E341-5AC2-1BD43CECEBD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34FA2C-B6EB-93EA-AD0B-2BEF66F149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4CAA516A-6C09-7023-FC9B-A7CAA7509A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A19A3C-0181-ABE8-B79E-9F3D82EF7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7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239-1A08-F2E1-035F-99FE23A6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0AF6DB7-19A9-7297-0EA4-C5E3D41FC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93A1C99-22D8-8171-E6AB-AF31E1165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A368951A-A3E3-A6D8-506B-F94DEF1B151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6E1C1A-FFF1-5302-B1BA-AD1ABDA7C0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6AB970D-06DD-D248-E1AA-43C8FEA753A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7877A4-7EBC-411D-B6E5-41D33AC20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18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4:18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7FA47-B24F-F1FF-3631-98C90A90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6FBF378-BB0A-CD00-AB74-4463D081A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5FAAA69-993F-5007-7CD3-0CBFC963E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9BD76938-35EC-4488-A99D-0E91007E0C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07173-EF22-F501-02F6-D2888485F4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11BEDBA5-2D33-52B9-EAE3-615F5DE788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0F52B6-416A-4906-B5BE-2585519A6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4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35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48800-7E92-2F76-82EF-1F386848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524E0EC-7FE1-E619-1DED-64E03FBA9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447D0C1-1F9F-E546-0F92-A06B38B97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6B1159FB-495C-6DDD-7D91-81B4083EB1F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EA98BB-DCAC-EBF7-DC65-C6DC6AF5F5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C699D0C8-BA7C-22D2-0AD5-E8AF4ED39C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BEE076-B1A2-6E95-C0B7-A967DBDD7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92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EC0E-7F50-3456-6D51-F11D2BA91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11794F5-3E6E-3BC9-7D95-AF45A07DD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395CF1E-BDFE-739B-7BE5-1294AD2D4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C3CE918A-3CB5-1FBA-45AB-1B98AA59F81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A233B9-F36C-D961-85BA-239760F1C1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95921EE7-63E9-5B1A-F920-687B8962D56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287FBB-81AB-EEC0-EFA9-200C3F029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0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44D96-516D-7470-2CA0-9A50AF9B5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053F849-F5A5-D7B4-BD76-07E95F2DA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7BCEDDE-07A1-0483-06F8-3864940F7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3C7D08E5-6E4A-A1AA-8A86-E16487AF236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DD7841-5C49-70E0-14E7-353A1E7AC7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266FE139-3041-83F3-78B5-64171AC16B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90BA6B-4100-48BE-E832-1AC1E975C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295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2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6105B-7CEC-D8A0-6777-B4D9DE3E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E581154-9655-4C14-FAFB-FB423A2F7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4F883B5-A631-D9F3-82BC-6D061C369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>
            <a:extLst>
              <a:ext uri="{FF2B5EF4-FFF2-40B4-BE49-F238E27FC236}">
                <a16:creationId xmlns:a16="http://schemas.microsoft.com/office/drawing/2014/main" id="{11DB210A-6F1C-2162-6893-31AFD537AEA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61CB6-507F-A2B8-7AB0-EE123BA31E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B698CF5D-F219-0C43-7D21-70630F7D15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85D328-EA02-E2E0-97C9-26EB0A248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44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81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45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4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800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0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9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日期版面配置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12/14/2024 4:17 PM</a:t>
            </a:fld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0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8.svg"/><Relationship Id="rId17" Type="http://schemas.openxmlformats.org/officeDocument/2006/relationships/image" Target="../media/image23.sv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sv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ing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C42A63-7BF7-1938-95B4-0905256C5288}"/>
              </a:ext>
            </a:extLst>
          </p:cNvPr>
          <p:cNvGrpSpPr/>
          <p:nvPr userDrawn="1"/>
        </p:nvGrpSpPr>
        <p:grpSpPr>
          <a:xfrm>
            <a:off x="925089" y="2251890"/>
            <a:ext cx="6259482" cy="2354221"/>
            <a:chOff x="389512" y="2147685"/>
            <a:chExt cx="6259482" cy="235422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2342833-EA52-97A4-321C-54C489565C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41677" y="2830026"/>
              <a:ext cx="3507317" cy="1309636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F0DDBF2-D513-F913-10A4-E9315FA4318A}"/>
                </a:ext>
              </a:extLst>
            </p:cNvPr>
            <p:cNvGrpSpPr/>
            <p:nvPr userDrawn="1"/>
          </p:nvGrpSpPr>
          <p:grpSpPr>
            <a:xfrm>
              <a:off x="389512" y="2147685"/>
              <a:ext cx="2354221" cy="2354221"/>
              <a:chOff x="389512" y="2147685"/>
              <a:chExt cx="2354221" cy="235422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ED54BC9-C070-C93F-D3DD-C59E0C620198}"/>
                  </a:ext>
                </a:extLst>
              </p:cNvPr>
              <p:cNvGrpSpPr/>
              <p:nvPr userDrawn="1"/>
            </p:nvGrpSpPr>
            <p:grpSpPr>
              <a:xfrm>
                <a:off x="389512" y="2147685"/>
                <a:ext cx="2354221" cy="2354221"/>
                <a:chOff x="8085529" y="5201347"/>
                <a:chExt cx="2354221" cy="2354221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D71F9961-921D-3270-FC51-16014C101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5529" y="5201347"/>
                  <a:ext cx="2354221" cy="235422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3A6A625-E7EB-A8F1-E1F9-2DA067031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8636" y="5759429"/>
                  <a:ext cx="2128007" cy="1064004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4E675B-84E2-D79B-62C3-90B7BBB06368}"/>
                  </a:ext>
                </a:extLst>
              </p:cNvPr>
              <p:cNvSpPr txBox="1"/>
              <p:nvPr userDrawn="1"/>
            </p:nvSpPr>
            <p:spPr>
              <a:xfrm>
                <a:off x="900563" y="3632660"/>
                <a:ext cx="9361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TW" sz="3200" b="0" kern="1200" spc="0" baseline="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2024</a:t>
                </a:r>
                <a:endParaRPr lang="zh-TW" altLang="en-US" sz="3200" b="0" kern="1200" spc="0" baseline="0" dirty="0" err="1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83776F3-6649-BE03-8133-8E8BF817B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764F1-AE30-6CCA-4534-7E8245D8F0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E2211-C1A7-420F-85EF-9297132D5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B4504-B361-AAC2-1D11-1675542BB6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B09AA-A456-02CB-0838-BF0F85801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385DF-1143-20F5-0A89-C154EEB4CD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C4625-26E7-B155-542D-5FE502B312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16903-72DF-8F09-1A12-7B8B4D43C0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8274E-0B2C-21A4-800A-6A9527A45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A19C1-01BC-EBDC-3DE7-FBD0161926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 flipH="1">
            <a:off x="0" y="-1155"/>
            <a:ext cx="24439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FEE92A4-A59E-20D8-9268-BAD84EC57EAF}"/>
              </a:ext>
            </a:extLst>
          </p:cNvPr>
          <p:cNvSpPr/>
          <p:nvPr userDrawn="1"/>
        </p:nvSpPr>
        <p:spPr>
          <a:xfrm>
            <a:off x="2811483" y="58712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特別感謝</a:t>
            </a:r>
            <a:endParaRPr lang="en-US" sz="4400" dirty="0">
              <a:latin typeface="+mj-ea"/>
              <a:ea typeface="+mj-ea"/>
            </a:endParaRPr>
          </a:p>
        </p:txBody>
      </p:sp>
      <p:pic>
        <p:nvPicPr>
          <p:cNvPr id="12" name="Picture 14" descr="「MICROSOFT MVP」的圖片搜尋結果">
            <a:extLst>
              <a:ext uri="{FF2B5EF4-FFF2-40B4-BE49-F238E27FC236}">
                <a16:creationId xmlns:a16="http://schemas.microsoft.com/office/drawing/2014/main" id="{1303E3AE-A7BC-583A-B2FF-81E54B1A3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45" y="1453812"/>
            <a:ext cx="2666254" cy="107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1B3F1A3-5088-F174-A7EA-4D3A865565A0}"/>
              </a:ext>
            </a:extLst>
          </p:cNvPr>
          <p:cNvGrpSpPr/>
          <p:nvPr userDrawn="1"/>
        </p:nvGrpSpPr>
        <p:grpSpPr>
          <a:xfrm>
            <a:off x="1407300" y="-599353"/>
            <a:ext cx="9377400" cy="527409"/>
            <a:chOff x="1875402" y="4179126"/>
            <a:chExt cx="9377400" cy="5274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1DEF881-1E82-9A27-08D7-832FB53C83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912603" y="4179126"/>
              <a:ext cx="1034998" cy="52740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E3D0CD4-716A-187A-AE27-0967F25602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875402" y="4179126"/>
              <a:ext cx="1034998" cy="52740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33FB99E-A124-326B-4177-FC69362B65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949805" y="4179126"/>
              <a:ext cx="1034998" cy="52740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008DF88-F3A4-48A3-D03A-5B5BEC3EB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987006" y="4179126"/>
              <a:ext cx="1034998" cy="52740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0DC839F-CFE6-8E0E-C873-467A6CE116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6024210" y="4179126"/>
              <a:ext cx="1034998" cy="52740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074BD1F-4BEE-5C6E-258D-A6AFF9FFCD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9180602" y="4179126"/>
              <a:ext cx="1034998" cy="52740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EB2D7F3-21FE-7334-7062-A2BBCE5BCF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143401" y="4179126"/>
              <a:ext cx="1034998" cy="52740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7BB3A89-17C8-C7AC-1194-7F1DBCD0D9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0217804" y="4179126"/>
              <a:ext cx="1034998" cy="527409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2BBE942-F1D2-C563-466A-AE2F61FCF3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7106199" y="4179126"/>
              <a:ext cx="1034998" cy="52740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D2F6-719C-71CB-1964-568AEA2E7ACC}"/>
              </a:ext>
            </a:extLst>
          </p:cNvPr>
          <p:cNvGrpSpPr/>
          <p:nvPr userDrawn="1"/>
        </p:nvGrpSpPr>
        <p:grpSpPr>
          <a:xfrm>
            <a:off x="2942245" y="3781697"/>
            <a:ext cx="8176804" cy="2600325"/>
            <a:chOff x="2765897" y="3429000"/>
            <a:chExt cx="8176804" cy="26003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7AC066-5681-8A65-D73C-DC67D87B683C}"/>
                </a:ext>
              </a:extLst>
            </p:cNvPr>
            <p:cNvSpPr/>
            <p:nvPr userDrawn="1"/>
          </p:nvSpPr>
          <p:spPr bwMode="auto">
            <a:xfrm>
              <a:off x="2765898" y="3429000"/>
              <a:ext cx="8160334" cy="260032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</a:pPr>
              <a:r>
                <a:rPr lang="zh-TW" altLang="en-US" sz="2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以及各位參與活動的各位</a:t>
              </a:r>
              <a:endPara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57BAC4B-6DCA-515D-2DB5-B2D2932AF0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rcRect l="11745" r="7424"/>
            <a:stretch/>
          </p:blipFill>
          <p:spPr>
            <a:xfrm>
              <a:off x="2765897" y="4120976"/>
              <a:ext cx="8176804" cy="163974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0962AD-3009-382D-E3AC-3E6FC6C17A81}"/>
              </a:ext>
            </a:extLst>
          </p:cNvPr>
          <p:cNvGrpSpPr/>
          <p:nvPr userDrawn="1"/>
        </p:nvGrpSpPr>
        <p:grpSpPr>
          <a:xfrm>
            <a:off x="5689571" y="1464660"/>
            <a:ext cx="2665968" cy="1075731"/>
            <a:chOff x="5513223" y="1196871"/>
            <a:chExt cx="2665968" cy="107573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6836E7-4935-0DD3-1EFF-8644B751A9EF}"/>
                </a:ext>
              </a:extLst>
            </p:cNvPr>
            <p:cNvSpPr/>
            <p:nvPr userDrawn="1"/>
          </p:nvSpPr>
          <p:spPr>
            <a:xfrm>
              <a:off x="5513223" y="1196871"/>
              <a:ext cx="2665968" cy="10688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606AE268-2632-75EC-8A1C-D4D099069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10821" b="9209"/>
            <a:stretch/>
          </p:blipFill>
          <p:spPr>
            <a:xfrm>
              <a:off x="5725242" y="1196871"/>
              <a:ext cx="2241930" cy="107573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0B2653-C3F7-C528-2D07-8D7A2826A081}"/>
              </a:ext>
            </a:extLst>
          </p:cNvPr>
          <p:cNvGrpSpPr/>
          <p:nvPr userDrawn="1"/>
        </p:nvGrpSpPr>
        <p:grpSpPr>
          <a:xfrm>
            <a:off x="8436612" y="1464660"/>
            <a:ext cx="2665968" cy="1068844"/>
            <a:chOff x="8260264" y="1196871"/>
            <a:chExt cx="2665968" cy="106884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694FD9-2EBC-D952-3C79-8D559841F18E}"/>
                </a:ext>
              </a:extLst>
            </p:cNvPr>
            <p:cNvSpPr/>
            <p:nvPr userDrawn="1"/>
          </p:nvSpPr>
          <p:spPr>
            <a:xfrm>
              <a:off x="8260264" y="1196871"/>
              <a:ext cx="2665968" cy="1068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DBD0986-D79B-D986-5BB1-CD84E1C8A0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t="6311" b="6635"/>
            <a:stretch/>
          </p:blipFill>
          <p:spPr>
            <a:xfrm>
              <a:off x="8573883" y="1196871"/>
              <a:ext cx="2038728" cy="1064883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6C9F87-596A-C1D5-609F-AFEF593014BF}"/>
              </a:ext>
            </a:extLst>
          </p:cNvPr>
          <p:cNvGrpSpPr/>
          <p:nvPr userDrawn="1"/>
        </p:nvGrpSpPr>
        <p:grpSpPr>
          <a:xfrm>
            <a:off x="2955826" y="2626790"/>
            <a:ext cx="2665968" cy="1068844"/>
            <a:chOff x="2779478" y="2626790"/>
            <a:chExt cx="2665968" cy="106884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3CDFEE8-C1AF-61EE-CFD8-108FD270C97A}"/>
                </a:ext>
              </a:extLst>
            </p:cNvPr>
            <p:cNvSpPr/>
            <p:nvPr userDrawn="1"/>
          </p:nvSpPr>
          <p:spPr>
            <a:xfrm>
              <a:off x="2779478" y="2626790"/>
              <a:ext cx="2665968" cy="1068844"/>
            </a:xfrm>
            <a:prstGeom prst="rect">
              <a:avLst/>
            </a:prstGeom>
            <a:solidFill>
              <a:srgbClr val="E609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9" name="Picture 48" descr="A red sign with white text&#10;&#10;Description automatically generated">
              <a:extLst>
                <a:ext uri="{FF2B5EF4-FFF2-40B4-BE49-F238E27FC236}">
                  <a16:creationId xmlns:a16="http://schemas.microsoft.com/office/drawing/2014/main" id="{0BF1D8C1-AA39-0F87-32E7-ACB4FE574F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3336193" y="2643699"/>
              <a:ext cx="1552539" cy="1035026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B990EC8-5596-9DC1-CE02-DFDAAFF158C4}"/>
              </a:ext>
            </a:extLst>
          </p:cNvPr>
          <p:cNvGrpSpPr/>
          <p:nvPr userDrawn="1"/>
        </p:nvGrpSpPr>
        <p:grpSpPr>
          <a:xfrm>
            <a:off x="5689571" y="2626790"/>
            <a:ext cx="2665968" cy="1068844"/>
            <a:chOff x="5689571" y="2626790"/>
            <a:chExt cx="2665968" cy="106884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622921-18CD-21A6-081C-C6E543464A43}"/>
                </a:ext>
              </a:extLst>
            </p:cNvPr>
            <p:cNvSpPr/>
            <p:nvPr userDrawn="1"/>
          </p:nvSpPr>
          <p:spPr>
            <a:xfrm>
              <a:off x="5689571" y="2626790"/>
              <a:ext cx="2665968" cy="10688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27DEDF4B-66BB-23A0-5FE2-18684BC9C6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5019" t="29640" r="5817" b="27301"/>
            <a:stretch/>
          </p:blipFill>
          <p:spPr>
            <a:xfrm>
              <a:off x="5733692" y="2787758"/>
              <a:ext cx="2577727" cy="74690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2732611-FC87-B57C-FB45-74CC0319C4AB}"/>
              </a:ext>
            </a:extLst>
          </p:cNvPr>
          <p:cNvGrpSpPr/>
          <p:nvPr userDrawn="1"/>
        </p:nvGrpSpPr>
        <p:grpSpPr>
          <a:xfrm>
            <a:off x="8436611" y="2626790"/>
            <a:ext cx="2665968" cy="1068844"/>
            <a:chOff x="8260263" y="2626790"/>
            <a:chExt cx="2665968" cy="10688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17FFF8-2C71-8177-C545-2EE2CF1FCC2A}"/>
                </a:ext>
              </a:extLst>
            </p:cNvPr>
            <p:cNvSpPr/>
            <p:nvPr userDrawn="1"/>
          </p:nvSpPr>
          <p:spPr>
            <a:xfrm>
              <a:off x="8260263" y="2626790"/>
              <a:ext cx="2665968" cy="10688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2F80829-866E-A380-B368-8D316F4B3F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95333" y="2863270"/>
              <a:ext cx="1595828" cy="595885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24A52029-A59B-A9BD-F2B5-4EF9DDA30880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3841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3C0C2-579B-5E15-4DF4-8A2525010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48E1F-FFB7-559F-5E6C-5BFE82E066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067F36-D6E9-DEDE-0ECB-89167BF40D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9B163-2BBF-5608-114B-41A3BD374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66EF1-AAAB-78D0-7D08-CB951AA61E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F6D212-D282-9473-9456-6FA6B98C1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61E0A-884F-07CC-FE3C-026928912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CAC80-BA09-0955-8494-6EA715F0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2C8BF-2E09-0A7A-551C-A4E6455989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DD773E7-F17F-45FD-485D-3F9A98B08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 dirty="0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AB03C7-1590-087A-B480-40190FA2C13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2414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DD020-6ABE-AB8C-E39E-25DFA143FD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A6D8A-4687-8269-7603-AEE9507D2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7C8F7-1344-2665-7742-258331DD0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6B95-7632-043E-AD70-8C6101B2FC2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48A53-919B-FCC3-73C4-4F3E5A868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1E588-BCBE-7713-C481-B5A1A0041D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D057E5B-B323-081B-7F11-E5FF05F7249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6F71C-25FF-8720-1A1C-CC95C2512F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2F204-AD75-2D7A-454C-FA24641B8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3574AD-4E7B-26E4-FC1F-CE2B44AED0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653FA-1143-18F8-323B-8FAA44C0E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9ECCD-ED24-544E-83C0-3742BB477A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B094A-61B4-8920-DAF2-07552A5990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4E08C-092D-E627-70F4-CCD280ED8C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E6201-FCAB-14F9-8CB5-1DCE67452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6949B-7065-43EF-B034-3ECFD798CE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E82EB1-51A4-DB92-AEFD-47B154D75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60CB44-E9B5-F018-418D-E76883FADE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4C6111-E03F-7FD6-149C-3C9E2F5F77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E203EE-E58D-6811-3AE2-DDC408452E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B478C-0E5C-1CB2-B768-93D61CD403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935D46-F336-2DDD-2D4A-689CD43AEF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8DAFF-C769-F4BE-3CCB-5AD5058616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850B3A3-D23C-EB39-296D-E765408EBB4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B6F9F-98CA-5D78-9026-0813B5B6E6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30366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D48D2A-129B-9728-1AC1-78E5F29E4F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5538" y="119273"/>
            <a:ext cx="820434" cy="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852" r:id="rId2"/>
    <p:sldLayoutId id="2147485851" r:id="rId3"/>
    <p:sldLayoutId id="2147485656" r:id="rId4"/>
    <p:sldLayoutId id="2147485848" r:id="rId5"/>
    <p:sldLayoutId id="2147485594" r:id="rId6"/>
    <p:sldLayoutId id="2147485688" r:id="rId7"/>
    <p:sldLayoutId id="2147485708" r:id="rId8"/>
    <p:sldLayoutId id="2147485707" r:id="rId9"/>
    <p:sldLayoutId id="2147485576" r:id="rId10"/>
    <p:sldLayoutId id="2147485578" r:id="rId11"/>
    <p:sldLayoutId id="2147485564" r:id="rId12"/>
    <p:sldLayoutId id="2147485566" r:id="rId13"/>
    <p:sldLayoutId id="2147485647" r:id="rId14"/>
    <p:sldLayoutId id="2147485567" r:id="rId15"/>
    <p:sldLayoutId id="2147485709" r:id="rId16"/>
    <p:sldLayoutId id="2147485727" r:id="rId17"/>
    <p:sldLayoutId id="2147485729" r:id="rId18"/>
    <p:sldLayoutId id="2147485572" r:id="rId19"/>
    <p:sldLayoutId id="2147485586" r:id="rId20"/>
    <p:sldLayoutId id="2147485706" r:id="rId21"/>
    <p:sldLayoutId id="2147485528" r:id="rId22"/>
    <p:sldLayoutId id="2147485534" r:id="rId23"/>
    <p:sldLayoutId id="2147485590" r:id="rId24"/>
    <p:sldLayoutId id="2147485582" r:id="rId25"/>
    <p:sldLayoutId id="2147485718" r:id="rId26"/>
    <p:sldLayoutId id="2147485598" r:id="rId27"/>
    <p:sldLayoutId id="2147485597" r:id="rId28"/>
    <p:sldLayoutId id="2147485507" r:id="rId29"/>
    <p:sldLayoutId id="2147485538" r:id="rId30"/>
    <p:sldLayoutId id="2147485539" r:id="rId31"/>
    <p:sldLayoutId id="2147485540" r:id="rId32"/>
    <p:sldLayoutId id="2147485702" r:id="rId33"/>
    <p:sldLayoutId id="2147485504" r:id="rId34"/>
    <p:sldLayoutId id="2147485730" r:id="rId35"/>
    <p:sldLayoutId id="2147485689" r:id="rId36"/>
    <p:sldLayoutId id="2147485698" r:id="rId37"/>
    <p:sldLayoutId id="2147485640" r:id="rId38"/>
    <p:sldLayoutId id="2147485600" r:id="rId39"/>
    <p:sldLayoutId id="2147485463" r:id="rId40"/>
    <p:sldLayoutId id="2147485655" r:id="rId41"/>
    <p:sldLayoutId id="2147485725" r:id="rId42"/>
    <p:sldLayoutId id="2147485722" r:id="rId43"/>
    <p:sldLayoutId id="2147485638" r:id="rId44"/>
    <p:sldLayoutId id="2147485735" r:id="rId45"/>
    <p:sldLayoutId id="2147485736" r:id="rId46"/>
    <p:sldLayoutId id="2147485737" r:id="rId47"/>
    <p:sldLayoutId id="2147485738" r:id="rId48"/>
    <p:sldLayoutId id="2147485739" r:id="rId49"/>
    <p:sldLayoutId id="214748574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dotnet/csharp/language-reference/xmldoc/recommended-tag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dotnet/csharp/language-reference/xmldoc/recommended-tag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oSuter/NSwag/wiki/nswagstudi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all/DotnetConf2024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PITools/openapi-generato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I/OpenAPI-Specification/blob/main/versions/3.1.1.m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zh-tw/aspnet/core/tutorials/web-api-help-pages-using-swagger?view=aspnetcore-8.0#openapi-vs-swagg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1E73B-932E-1688-0581-40570ECC0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923C6-C1F5-276D-999E-2C150031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註冊 </a:t>
            </a:r>
            <a:r>
              <a:rPr lang="en-US" altLang="zh-TW" dirty="0">
                <a:solidFill>
                  <a:srgbClr val="C03BC4"/>
                </a:solidFill>
              </a:rPr>
              <a:t>Swagger </a:t>
            </a:r>
            <a:r>
              <a:rPr lang="zh-TW" altLang="en-US" dirty="0">
                <a:solidFill>
                  <a:srgbClr val="C03BC4"/>
                </a:solidFill>
              </a:rPr>
              <a:t>服務、</a:t>
            </a:r>
            <a:r>
              <a:rPr lang="en-US" altLang="zh-TW" dirty="0">
                <a:solidFill>
                  <a:srgbClr val="C03BC4"/>
                </a:solidFill>
              </a:rPr>
              <a:t>Middleware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E7F6C6B-CDBE-EDFE-CB93-F82B3A46E3DE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7CDEA5-193A-1E7F-CF33-0FF5936AA661}"/>
              </a:ext>
            </a:extLst>
          </p:cNvPr>
          <p:cNvSpPr txBox="1"/>
          <p:nvPr/>
        </p:nvSpPr>
        <p:spPr>
          <a:xfrm>
            <a:off x="512956" y="1361527"/>
            <a:ext cx="1096536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WebApplication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CreateBuilder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TW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.Services.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AddSwaggerGen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UseSwagger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UseSwaggerUI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8847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A2BE4-ACDC-F174-D130-513E7F562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F7BB02-7FD9-25D4-F498-285242B9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將設定搬到擴充方法內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A4BF277-9D39-00BF-B48A-5ECA18E760E4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1A3D34-3CC3-9160-26BF-BA695D1FF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2A696EE-62D5-F8D1-079B-7301C0667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FE94CE-3D42-1D91-B3CA-AE8DE93632FF}"/>
              </a:ext>
            </a:extLst>
          </p:cNvPr>
          <p:cNvSpPr txBox="1"/>
          <p:nvPr/>
        </p:nvSpPr>
        <p:spPr>
          <a:xfrm>
            <a:off x="570677" y="1419214"/>
            <a:ext cx="92932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static class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SwaggerSettings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&lt;summary&gt;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/// Swagger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相關註冊內容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&lt;/summary&gt;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/// &lt;param name="services"&gt;&lt;/param&gt;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AddSwaggerSettings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IServiceCollection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AddSwaggerGen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&lt;summary&gt;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/// Swagger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中介軟體設定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&lt;/summary&gt;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UseSwaggerSettings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WebApplication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UseSwagger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UseSwaggerUI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174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EBB4B-1A86-FD08-820A-851B6B84F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109D0B-5D55-8501-181B-5E252943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設定：標題、版本、描述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CBC3ECD-070E-44DF-75EA-B1DA6D927C47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096212-7BD0-E8D0-1631-EC64E14E30E1}"/>
              </a:ext>
            </a:extLst>
          </p:cNvPr>
          <p:cNvSpPr txBox="1"/>
          <p:nvPr/>
        </p:nvSpPr>
        <p:spPr>
          <a:xfrm>
            <a:off x="512956" y="1361527"/>
            <a:ext cx="109653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AddSwaggerGen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SwaggerDoc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OpenAPI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文件名稱，預設為 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，</a:t>
            </a:r>
            <a:r>
              <a:rPr lang="zh-TW" altLang="en-US" sz="1600" dirty="0">
                <a:solidFill>
                  <a:srgbClr val="57A64A"/>
                </a:solidFill>
                <a:latin typeface="Consolas" panose="020B0609020204030204" pitchFamily="49" charset="0"/>
              </a:rPr>
              <a:t>可自行設定，但要將其他參數調整一致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OpenApiInfo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Title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"Dotnet conf 2024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範例專案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Version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Description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"Dotnet conf 2024 Taiwan Swagger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範例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TermsOfService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"https://dotnetconf.study4.tw/Code-Of-Conduct"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Contact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OpenApiContact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    Name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"Study4tw"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    Url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"https://www.facebook.com/groups/study4tw/"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},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License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OpenApiLicense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    Name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"MIT License"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    Url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"https://opensource.org/licenses/MIT"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}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A9A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2811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83E83-A477-1C9C-DB27-E5EBD4EA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25A35C-81F0-477C-ED0B-24EB6DB2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設定：標題、版本、描述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A27C9A-FE19-ADB0-2638-45E945802C99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1A8C3B-6AC4-0E14-2133-D006E801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7" y="1767511"/>
            <a:ext cx="925006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527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12651-663D-D9C5-2C97-33F4924C8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7BB564-B456-36A5-5AE4-38C04525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設定 </a:t>
            </a:r>
            <a:r>
              <a:rPr lang="en-US" altLang="zh-TW" dirty="0">
                <a:solidFill>
                  <a:srgbClr val="C03BC4"/>
                </a:solidFill>
              </a:rPr>
              <a:t>Swagger </a:t>
            </a:r>
            <a:r>
              <a:rPr lang="zh-TW" altLang="en-US" dirty="0">
                <a:solidFill>
                  <a:srgbClr val="C03BC4"/>
                </a:solidFill>
              </a:rPr>
              <a:t>畫面進入點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0B3964B-519F-44D1-F921-EA502269347E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D5906B9-3081-8371-3E02-9AC09BBFFD8A}"/>
              </a:ext>
            </a:extLst>
          </p:cNvPr>
          <p:cNvSpPr txBox="1"/>
          <p:nvPr/>
        </p:nvSpPr>
        <p:spPr>
          <a:xfrm>
            <a:off x="511204" y="1371205"/>
            <a:ext cx="11463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UseSwagger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Open API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規格進入點，如果不需要異動，可以不用設定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.RouteTemplate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"swagger/{documentName}/swagger.json"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UseSwaggerUI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UI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讀取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OpenAPI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規格路徑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SwaggerEndpoint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"/swagger/v1/swagger.json"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"Dotnet conf 2024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範例專案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UI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進入點</a:t>
            </a:r>
            <a:r>
              <a:rPr lang="zh-TW" altLang="en-US" sz="1800" dirty="0">
                <a:solidFill>
                  <a:srgbClr val="57A6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設定為根目錄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.RoutePrefix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.Empty;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6FEB5FC-05C5-0B42-B573-A56D07182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63" y="5670468"/>
            <a:ext cx="12192000" cy="11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6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C7A33-00AB-227C-C2BF-8C6DBC96C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2385D-CD2B-3676-51F8-193F5A7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開啟 </a:t>
            </a:r>
            <a:r>
              <a:rPr lang="en-US" altLang="zh-TW" dirty="0">
                <a:solidFill>
                  <a:srgbClr val="C03BC4"/>
                </a:solidFill>
              </a:rPr>
              <a:t>xml</a:t>
            </a:r>
            <a:r>
              <a:rPr lang="zh-TW" altLang="en-US" dirty="0">
                <a:solidFill>
                  <a:srgbClr val="C03BC4"/>
                </a:solidFill>
              </a:rPr>
              <a:t> 註解設定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E076F39-57D8-3EAF-12FB-8CFAB8ADAAA4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5EC097-5191-D44D-AB64-E44AAEF55472}"/>
              </a:ext>
            </a:extLst>
          </p:cNvPr>
          <p:cNvSpPr txBox="1"/>
          <p:nvPr/>
        </p:nvSpPr>
        <p:spPr>
          <a:xfrm>
            <a:off x="469792" y="1453557"/>
            <a:ext cx="11403987" cy="196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C03BC4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專案設定檔</a:t>
            </a:r>
            <a:r>
              <a:rPr lang="en-US" altLang="zh-TW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endParaRPr lang="en-US" altLang="zh-TW" b="1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GenerateDocumentationFile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GenerateDocumentationFile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NoWarn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$(NoWarn);1591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NoWarn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&lt;!--</a:t>
            </a:r>
            <a:r>
              <a:rPr lang="en-US" altLang="zh-TW" sz="2000" dirty="0">
                <a:latin typeface="Arial" panose="020B0604020202020204" pitchFamily="34" charset="0"/>
              </a:rPr>
              <a:t> 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關閉未</a:t>
            </a:r>
            <a:r>
              <a:rPr lang="zh-TW" altLang="en-US" sz="1800" dirty="0">
                <a:solidFill>
                  <a:srgbClr val="57A6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標記 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lang="zh-TW" altLang="en-US" sz="1800" dirty="0">
                <a:solidFill>
                  <a:srgbClr val="57A6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的警告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--&gt;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06C9C23-E95E-9E54-7F42-CF4C20082D65}"/>
              </a:ext>
            </a:extLst>
          </p:cNvPr>
          <p:cNvSpPr txBox="1"/>
          <p:nvPr/>
        </p:nvSpPr>
        <p:spPr>
          <a:xfrm>
            <a:off x="469792" y="3417941"/>
            <a:ext cx="1120222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C03BC4"/>
                </a:solidFill>
              </a:rPr>
              <a:t>.</a:t>
            </a:r>
            <a:r>
              <a:rPr lang="en-US" altLang="zh-TW" sz="2800" b="1" dirty="0" err="1">
                <a:solidFill>
                  <a:srgbClr val="C03BC4"/>
                </a:solidFill>
              </a:rPr>
              <a:t>AddSwaggerGen</a:t>
            </a:r>
            <a:endParaRPr lang="en-US" altLang="zh-TW" sz="2800" b="1" dirty="0">
              <a:solidFill>
                <a:srgbClr val="C03BC4"/>
              </a:solidFill>
            </a:endParaRPr>
          </a:p>
          <a:p>
            <a:endParaRPr lang="en-US" altLang="zh-TW" sz="1800" b="1" dirty="0">
              <a:solidFill>
                <a:srgbClr val="C03BC4"/>
              </a:solidFill>
            </a:endParaRPr>
          </a:p>
          <a:p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AddSwaggerGen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xmlFilename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$"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Assembly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GetExecutingAssembly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().Name}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.xml"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xmlPath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Combine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AppContext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.BaseDirectory,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xmlFilename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8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第二個參數設為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true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，可開啟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Controller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的說明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IncludeXmlComments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xmlPath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 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sz="1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897D1B-5917-5649-79A8-628AFBD99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B1C9BD-4A08-7167-2CBD-5B49C922B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6771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E2A43-89E5-8597-8F3D-25EB02F0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4D2D-8969-FF81-4608-F6900470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2E835-E9B6-2B6C-62E6-4F1B149DF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標記</a:t>
            </a:r>
            <a:r>
              <a:rPr lang="zh-TW" altLang="en-US" b="1" dirty="0"/>
              <a:t> </a:t>
            </a:r>
            <a:r>
              <a:rPr lang="en-US" altLang="zh-TW" b="1" dirty="0"/>
              <a:t>API </a:t>
            </a:r>
            <a:r>
              <a:rPr lang="zh-TW" altLang="en-US" b="1" dirty="0"/>
              <a:t>資訊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2579753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0CA7B-9EB8-3951-3774-EA0360DA9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343BEB-8420-AA7C-3D05-351F48C1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類別成員的資訊標記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1FF404-7CBE-FE95-129C-6AD52CAC6E55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8D4B78-9E6C-615A-E60B-A04A49AC9ADC}"/>
              </a:ext>
            </a:extLst>
          </p:cNvPr>
          <p:cNvSpPr txBox="1"/>
          <p:nvPr/>
        </p:nvSpPr>
        <p:spPr>
          <a:xfrm>
            <a:off x="570677" y="1515199"/>
            <a:ext cx="5733479" cy="281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&lt;summary&gt;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：成員的描述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&lt;param name="name"&gt;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：參數的名稱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&lt;returns&gt;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：描述傳回值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&lt;remarks&gt;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：補充 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的資訊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91443A-7327-0A00-F256-E94E1681F681}"/>
              </a:ext>
            </a:extLst>
          </p:cNvPr>
          <p:cNvSpPr txBox="1"/>
          <p:nvPr/>
        </p:nvSpPr>
        <p:spPr>
          <a:xfrm>
            <a:off x="570677" y="5692206"/>
            <a:ext cx="609746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Segoe UI" panose="020B0502040204020203" pitchFamily="34" charset="0"/>
              </a:rPr>
              <a:t>更多 </a:t>
            </a:r>
            <a:r>
              <a:rPr lang="en-US" altLang="zh-TW" b="1" dirty="0">
                <a:solidFill>
                  <a:schemeClr val="bg1"/>
                </a:solidFill>
                <a:latin typeface="Segoe UI" panose="020B0502040204020203" pitchFamily="34" charset="0"/>
              </a:rPr>
              <a:t>XML</a:t>
            </a:r>
            <a:r>
              <a:rPr lang="zh-TW" altLang="en-US" b="1" dirty="0">
                <a:solidFill>
                  <a:schemeClr val="bg1"/>
                </a:solidFill>
                <a:latin typeface="Segoe UI" panose="020B0502040204020203" pitchFamily="34" charset="0"/>
              </a:rPr>
              <a:t> 標籤可參考：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建議用於 </a:t>
            </a:r>
            <a:r>
              <a:rPr lang="en-US" altLang="zh-TW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C# 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文件註解的 </a:t>
            </a:r>
            <a:r>
              <a:rPr lang="en-US" altLang="zh-TW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XML 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標記</a:t>
            </a:r>
            <a:endParaRPr lang="zh-TW" altLang="en-US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E27B93-43AE-9050-DE2E-E878D8E9B377}"/>
              </a:ext>
            </a:extLst>
          </p:cNvPr>
          <p:cNvSpPr txBox="1"/>
          <p:nvPr/>
        </p:nvSpPr>
        <p:spPr>
          <a:xfrm>
            <a:off x="5791200" y="1425557"/>
            <a:ext cx="630415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&lt;summary&gt;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根據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ID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查詢作者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&lt;/summary&gt;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&lt;param name="id"&gt;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作者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ID&lt;/param&gt;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&lt;returns&gt;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作者詳細資訊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&lt;/returns&gt;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57A64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solidFill>
                  <a:srgbClr val="57A64A"/>
                </a:solidFill>
                <a:latin typeface="Consolas" panose="020B0609020204030204" pitchFamily="49" charset="0"/>
              </a:rPr>
              <a:t>///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solidFill>
                  <a:srgbClr val="57A64A"/>
                </a:solidFill>
                <a:latin typeface="Consolas" panose="020B0609020204030204" pitchFamily="49" charset="0"/>
              </a:rPr>
              <a:t>///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&lt;remarks&gt;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此方法會根據提供的作者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ID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查詢對應的作者詳細資訊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&lt;/remarks&gt;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57A64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5884AF0-4AC0-A33E-89D8-59D2C5004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054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1D59-5205-6E21-79A3-25E55005E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B95CB7-E7E0-8162-9FE8-1A2A1D34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模型的資訊標記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8D08F51-39AE-1AF4-5773-75847C9E832D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30F952-D9B0-88E9-724B-D2BC5340585D}"/>
              </a:ext>
            </a:extLst>
          </p:cNvPr>
          <p:cNvSpPr txBox="1"/>
          <p:nvPr/>
        </p:nvSpPr>
        <p:spPr>
          <a:xfrm>
            <a:off x="539191" y="1887910"/>
            <a:ext cx="5733479" cy="281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&lt;summary&gt;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：描述類型，或是成員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&lt;example&gt;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：方法參數的名稱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[Required]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：屬性為必填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zh-TW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MinLength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：長度限制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最小值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zh-TW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MaxLength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：長度限制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最大值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ABE2EA-B277-B18C-F3D1-1770B182FB74}"/>
              </a:ext>
            </a:extLst>
          </p:cNvPr>
          <p:cNvSpPr txBox="1"/>
          <p:nvPr/>
        </p:nvSpPr>
        <p:spPr>
          <a:xfrm>
            <a:off x="570677" y="5692206"/>
            <a:ext cx="609746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Segoe UI" panose="020B0502040204020203" pitchFamily="34" charset="0"/>
              </a:rPr>
              <a:t>更多 </a:t>
            </a:r>
            <a:r>
              <a:rPr lang="en-US" altLang="zh-TW" b="1" dirty="0">
                <a:solidFill>
                  <a:schemeClr val="bg1"/>
                </a:solidFill>
                <a:latin typeface="Segoe UI" panose="020B0502040204020203" pitchFamily="34" charset="0"/>
              </a:rPr>
              <a:t>XML</a:t>
            </a:r>
            <a:r>
              <a:rPr lang="zh-TW" altLang="en-US" b="1" dirty="0">
                <a:solidFill>
                  <a:schemeClr val="bg1"/>
                </a:solidFill>
                <a:latin typeface="Segoe UI" panose="020B0502040204020203" pitchFamily="34" charset="0"/>
              </a:rPr>
              <a:t> 標籤可參考：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建議用於 </a:t>
            </a:r>
            <a:r>
              <a:rPr lang="en-US" altLang="zh-TW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C# 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文件註解的 </a:t>
            </a:r>
            <a:r>
              <a:rPr lang="en-US" altLang="zh-TW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XML </a:t>
            </a:r>
            <a:r>
              <a:rPr lang="zh-TW" alt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3"/>
              </a:rPr>
              <a:t>標記</a:t>
            </a:r>
            <a:endParaRPr lang="zh-TW" altLang="en-US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B87DC9-7760-0ABF-BC5F-C3B0F2950B17}"/>
              </a:ext>
            </a:extLst>
          </p:cNvPr>
          <p:cNvSpPr txBox="1"/>
          <p:nvPr/>
        </p:nvSpPr>
        <p:spPr>
          <a:xfrm>
            <a:off x="4884964" y="1384735"/>
            <a:ext cx="72389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&lt;summary&gt;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///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書籍描述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&lt;/summary&gt;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zh-TW" sz="1800" dirty="0">
                <a:solidFill>
                  <a:srgbClr val="57A64A"/>
                </a:solidFill>
                <a:latin typeface="Consolas" panose="020B0609020204030204" pitchFamily="49" charset="0"/>
              </a:rPr>
              <a:t>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 &lt;example&gt;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一本描述你所不知道的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Swashbuclke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設定資訊</a:t>
            </a:r>
            <a:endParaRPr lang="en-US" altLang="zh-TW" sz="1800" dirty="0">
              <a:solidFill>
                <a:srgbClr val="57A64A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那些你知道、你不知道的小技巧，都在這裡了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57A64A"/>
              </a:solidFill>
              <a:effectLst/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1800" dirty="0">
                <a:solidFill>
                  <a:srgbClr val="57A64A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///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&lt;/example&gt;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MinLength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Description {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52F4579F-B728-2645-6831-009A28A89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947AA64-502B-4315-B284-BDA38DF7E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C97AD04-8F2C-7804-E96A-8CE4FABC8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465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FEF19-B6D5-35A5-DAF4-E4769CBE8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01ECD4-C774-8C5C-85C8-95F3472C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啟用 </a:t>
            </a:r>
            <a:r>
              <a:rPr lang="en-US" altLang="zh-TW" dirty="0">
                <a:solidFill>
                  <a:srgbClr val="C03BC4"/>
                </a:solidFill>
              </a:rPr>
              <a:t>Open</a:t>
            </a:r>
            <a:r>
              <a:rPr lang="zh-TW" altLang="en-US" dirty="0">
                <a:solidFill>
                  <a:srgbClr val="C03BC4"/>
                </a:solidFill>
              </a:rPr>
              <a:t> </a:t>
            </a:r>
            <a:r>
              <a:rPr lang="en-US" altLang="zh-TW" dirty="0">
                <a:solidFill>
                  <a:srgbClr val="C03BC4"/>
                </a:solidFill>
              </a:rPr>
              <a:t>API</a:t>
            </a:r>
            <a:r>
              <a:rPr lang="zh-TW" altLang="en-US" dirty="0">
                <a:solidFill>
                  <a:srgbClr val="C03BC4"/>
                </a:solidFill>
              </a:rPr>
              <a:t> 分析器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E6929A2-0BC9-2EFB-9757-B541F47961D0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D34F83-4C12-8865-D32E-A50669BA84B2}"/>
              </a:ext>
            </a:extLst>
          </p:cNvPr>
          <p:cNvSpPr txBox="1"/>
          <p:nvPr/>
        </p:nvSpPr>
        <p:spPr>
          <a:xfrm>
            <a:off x="570677" y="1515199"/>
            <a:ext cx="10491333" cy="281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從 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ASP.NET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3.0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開始，分析器已內建於 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SDK</a:t>
            </a:r>
          </a:p>
          <a:p>
            <a:pPr>
              <a:lnSpc>
                <a:spcPct val="150000"/>
              </a:lnSpc>
            </a:pP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在專案設定檔案開啟 </a:t>
            </a:r>
            <a:r>
              <a:rPr lang="en-US" altLang="zh-TW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IncludeOpenAPIAnalyzers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屬性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IncludeOpenAPIAnalyzers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IncludeOpenAPIAnalyzers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808080"/>
                </a:solidFill>
                <a:latin typeface="Consolas" panose="020B0609020204030204" pitchFamily="49" charset="0"/>
              </a:rPr>
              <a:t> PS:</a:t>
            </a:r>
            <a:r>
              <a:rPr lang="zh-TW" alt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這個屬性沒有 </a:t>
            </a:r>
            <a:r>
              <a:rPr lang="en-US" altLang="zh-TW" sz="2000" dirty="0">
                <a:solidFill>
                  <a:srgbClr val="808080"/>
                </a:solidFill>
                <a:latin typeface="Consolas" panose="020B0609020204030204" pitchFamily="49" charset="0"/>
              </a:rPr>
              <a:t>IntelliSense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AAEDA1A3-7FE1-083B-0050-C8BB20351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5542EE-01EC-3F55-FBC3-014A0A64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10" y="3737468"/>
            <a:ext cx="5483290" cy="312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19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7732490" cy="1786643"/>
          </a:xfrm>
        </p:spPr>
        <p:txBody>
          <a:bodyPr/>
          <a:lstStyle/>
          <a:p>
            <a:r>
              <a:rPr lang="zh-TW" altLang="en-US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cs typeface="Open Sans"/>
              </a:rPr>
              <a:t>全面掌握 </a:t>
            </a:r>
            <a:r>
              <a:rPr lang="en-US" altLang="zh-TW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Swagger</a:t>
            </a:r>
            <a:r>
              <a:rPr lang="zh-TW" altLang="en-US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 文件的 「念」能力：</a:t>
            </a:r>
            <a:br>
              <a:rPr lang="en-US" altLang="zh-TW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zh-TW" altLang="en-US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讓你的 </a:t>
            </a:r>
            <a:r>
              <a:rPr lang="en-US" altLang="zh-TW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API</a:t>
            </a:r>
            <a:r>
              <a:rPr lang="zh-TW" altLang="en-US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 無懈可擊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5163" y="5387631"/>
            <a:ext cx="5430837" cy="369332"/>
          </a:xfrm>
        </p:spPr>
        <p:txBody>
          <a:bodyPr/>
          <a:lstStyle/>
          <a:p>
            <a:r>
              <a:rPr lang="zh-TW" altLang="en-US" sz="2400" dirty="0">
                <a:latin typeface="Open Sans"/>
                <a:ea typeface="Open Sans"/>
                <a:cs typeface="Open Sans"/>
              </a:rPr>
              <a:t>泉富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CE377-2123-0662-4944-F5A1DA9B5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8C70C6-F66D-E698-3D9A-B5B91949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altLang="zh-TW" dirty="0" err="1">
                <a:solidFill>
                  <a:srgbClr val="C03BC4"/>
                </a:solidFill>
              </a:rPr>
              <a:t>ProducesResponseType</a:t>
            </a:r>
            <a:r>
              <a:rPr lang="zh-TW" altLang="en-US" dirty="0">
                <a:solidFill>
                  <a:srgbClr val="C03BC4"/>
                </a:solidFill>
              </a:rPr>
              <a:t> 屬性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52FF04A-19BC-9083-88A4-282CB7C43869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D02F52-8B02-1D40-CCC5-B4F1174F01A7}"/>
              </a:ext>
            </a:extLst>
          </p:cNvPr>
          <p:cNvSpPr txBox="1"/>
          <p:nvPr/>
        </p:nvSpPr>
        <p:spPr>
          <a:xfrm>
            <a:off x="570677" y="1515199"/>
            <a:ext cx="10491333" cy="50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用於描述特定動作方法可能產生的 </a:t>
            </a:r>
            <a:r>
              <a:rPr lang="en-US" altLang="zh-TW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 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回應「型別」和「狀態碼」。</a:t>
            </a:r>
            <a:endParaRPr lang="en-US" altLang="zh-TW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0F2DA51-7A6C-6F14-EF6A-C813E8DFC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76E10F-06FD-DF07-FDAD-89002CE1D4CA}"/>
              </a:ext>
            </a:extLst>
          </p:cNvPr>
          <p:cNvSpPr txBox="1"/>
          <p:nvPr/>
        </p:nvSpPr>
        <p:spPr>
          <a:xfrm>
            <a:off x="570677" y="2267856"/>
            <a:ext cx="110694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HttpGet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2CCFF"/>
                </a:solidFill>
                <a:effectLst/>
                <a:latin typeface="Consolas" panose="020B0609020204030204" pitchFamily="49" charset="0"/>
              </a:rPr>
              <a:t>{id}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ProducesResponseType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StatusCodes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.Status200OK, Type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4EC9B0"/>
                </a:solidFill>
                <a:latin typeface="Consolas" panose="020B0609020204030204" pitchFamily="49" charset="0"/>
              </a:rPr>
              <a:t>Item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))]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ProducesResponseType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StatusCodes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.Status404NotFound)]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IActionResult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 _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repo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GetById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//API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有機會回傳 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狀態</a:t>
            </a:r>
            <a:r>
              <a:rPr lang="zh-TW" altLang="en-US" sz="18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817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B29E1-6FCC-EAFD-B46A-967533CF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718BF4-291F-14CD-751A-01FFDBD3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限定 </a:t>
            </a:r>
            <a:r>
              <a:rPr lang="en-US" altLang="zh-TW" dirty="0">
                <a:solidFill>
                  <a:srgbClr val="C03BC4"/>
                </a:solidFill>
              </a:rPr>
              <a:t>API</a:t>
            </a:r>
            <a:r>
              <a:rPr lang="zh-TW" altLang="en-US" dirty="0">
                <a:solidFill>
                  <a:srgbClr val="C03BC4"/>
                </a:solidFill>
              </a:rPr>
              <a:t> 輸入格式、輸出格式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29909FE-852E-5896-0120-85B947B3A06E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D70395-C63A-7448-DF3E-5467DCC4905B}"/>
              </a:ext>
            </a:extLst>
          </p:cNvPr>
          <p:cNvSpPr txBox="1"/>
          <p:nvPr/>
        </p:nvSpPr>
        <p:spPr>
          <a:xfrm>
            <a:off x="570677" y="1433423"/>
            <a:ext cx="1156928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Produces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"application/json"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2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限制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回應格式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（Response Format），強制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Controller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或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Action </a:t>
            </a: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回傳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指定的格式，例如 JSON。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即使已啟用了其他格式器（例如 XML），且</a:t>
            </a: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 </a:t>
            </a: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端 的</a:t>
            </a:r>
            <a:r>
              <a:rPr lang="en-US" altLang="zh-TW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 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也明確標記特定格式，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也只會回傳指定格式</a:t>
            </a:r>
            <a:endParaRPr lang="en-US" altLang="zh-TW" sz="2000" dirty="0">
              <a:solidFill>
                <a:srgbClr val="DCDC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Consumes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"application/json"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限制</a:t>
            </a:r>
            <a:r>
              <a:rPr lang="zh-TW" altLang="en-US" sz="2000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請求內容格式</a:t>
            </a: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（</a:t>
            </a:r>
            <a:r>
              <a:rPr lang="en-US" altLang="zh-TW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Request Format</a:t>
            </a: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），強制動作只接受特定格式的請求資料，例如 </a:t>
            </a:r>
            <a:r>
              <a:rPr lang="en-US" altLang="zh-TW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</a:t>
            </a: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  <a:endParaRPr lang="en-US" altLang="zh-TW" sz="20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如果 </a:t>
            </a:r>
            <a:r>
              <a:rPr lang="en-US" altLang="zh-TW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 </a:t>
            </a: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端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的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Content-Type 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未設為指定的格式，請求將被拒絕。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0E03B6C-7CB6-284B-6412-DEA44FE24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4939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C6C83-E558-7C53-E57D-860F7AA8E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4580-6D7E-5670-4CCD-97A634D2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13A57-8A3B-FB1A-2BC0-326A8D8B9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9498647" cy="984885"/>
          </a:xfrm>
        </p:spPr>
        <p:txBody>
          <a:bodyPr/>
          <a:lstStyle/>
          <a:p>
            <a:r>
              <a:rPr lang="zh-TW" altLang="en-US" b="1" dirty="0"/>
              <a:t>使用 </a:t>
            </a:r>
            <a:r>
              <a:rPr lang="en-US" altLang="zh-TW" b="1" dirty="0"/>
              <a:t>Open</a:t>
            </a:r>
            <a:r>
              <a:rPr lang="zh-TW" altLang="en-US" b="1" dirty="0"/>
              <a:t> </a:t>
            </a:r>
            <a:r>
              <a:rPr lang="en-US" altLang="zh-TW" b="1" dirty="0"/>
              <a:t>API</a:t>
            </a:r>
            <a:r>
              <a:rPr lang="zh-TW" altLang="en-US" b="1" dirty="0"/>
              <a:t> </a:t>
            </a:r>
            <a:r>
              <a:rPr lang="en-US" altLang="zh-TW" b="1" dirty="0"/>
              <a:t>Spec</a:t>
            </a:r>
            <a:r>
              <a:rPr lang="zh-TW" altLang="en-US" b="1" dirty="0"/>
              <a:t> 生成 </a:t>
            </a:r>
            <a:r>
              <a:rPr lang="en-US" altLang="zh-TW" b="1" dirty="0"/>
              <a:t>Client</a:t>
            </a:r>
            <a:r>
              <a:rPr lang="zh-TW" altLang="en-US" b="1" dirty="0"/>
              <a:t> 端程式碼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39109337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A6434-F9AE-E082-EEEC-E7C61BA1E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E280-4F8C-90D8-EDCD-6686382F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9996878" cy="17451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Demo:</a:t>
            </a:r>
            <a:br>
              <a:rPr lang="en-US" dirty="0"/>
            </a:br>
            <a:r>
              <a:rPr lang="zh-TW" altLang="en-US" dirty="0"/>
              <a:t>使用 </a:t>
            </a:r>
            <a:r>
              <a:rPr lang="en-US" altLang="zh-TW" dirty="0" err="1"/>
              <a:t>Vistual</a:t>
            </a:r>
            <a:r>
              <a:rPr lang="zh-TW" altLang="en-US" dirty="0"/>
              <a:t> </a:t>
            </a:r>
            <a:r>
              <a:rPr lang="en-US" altLang="zh-TW" dirty="0"/>
              <a:t>Studio </a:t>
            </a:r>
            <a:r>
              <a:rPr lang="zh-TW" altLang="en-US" dirty="0"/>
              <a:t>連線參考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6934A0-1B03-1E5E-C1CB-02D4EC21982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2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2A796-1B15-390F-9345-8C0A5E131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F3D8-FE4C-5925-8FEB-DA2CF3AE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9996878" cy="17451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Demo:</a:t>
            </a:r>
            <a:br>
              <a:rPr lang="en-US" dirty="0"/>
            </a:br>
            <a:r>
              <a:rPr lang="zh-TW" altLang="en-US" dirty="0"/>
              <a:t>使用 </a:t>
            </a:r>
            <a:r>
              <a:rPr lang="en-US" altLang="zh-TW" dirty="0">
                <a:hlinkClick r:id="rId3"/>
              </a:rPr>
              <a:t>NSwagStudio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136DB43-0004-74A5-80D4-BB20C79BFC6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9023C-DC68-D618-4558-7930F838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867A79-DA3C-9F0E-8AF4-5D227782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注意 </a:t>
            </a:r>
            <a:r>
              <a:rPr lang="en-US" altLang="zh-TW" dirty="0">
                <a:solidFill>
                  <a:srgbClr val="C03BC4"/>
                </a:solidFill>
              </a:rPr>
              <a:t>API</a:t>
            </a:r>
            <a:r>
              <a:rPr lang="zh-TW" altLang="en-US" dirty="0">
                <a:solidFill>
                  <a:srgbClr val="C03BC4"/>
                </a:solidFill>
              </a:rPr>
              <a:t> 是否有標記 </a:t>
            </a:r>
            <a:r>
              <a:rPr lang="en-US" altLang="zh-TW" dirty="0">
                <a:solidFill>
                  <a:srgbClr val="C03BC4"/>
                </a:solidFill>
              </a:rPr>
              <a:t>Name </a:t>
            </a:r>
            <a:r>
              <a:rPr lang="zh-TW" altLang="en-US" dirty="0">
                <a:solidFill>
                  <a:srgbClr val="C03BC4"/>
                </a:solidFill>
              </a:rPr>
              <a:t>資訊！！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F676258-FB00-6087-5021-360AEB6A1415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9E82033-2F3E-B7FA-AA24-2D862D2E156F}"/>
              </a:ext>
            </a:extLst>
          </p:cNvPr>
          <p:cNvSpPr txBox="1"/>
          <p:nvPr/>
        </p:nvSpPr>
        <p:spPr>
          <a:xfrm>
            <a:off x="570677" y="1433423"/>
            <a:ext cx="115692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HttpGet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"GetAllAuthors"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HttpGet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62CCFF"/>
                </a:solidFill>
                <a:effectLst/>
                <a:latin typeface="Consolas" panose="020B0609020204030204" pitchFamily="49" charset="0"/>
              </a:rPr>
              <a:t>{id:int}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/books"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Name =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"GetBooksByAuthor"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DCDCDC"/>
                </a:solidFill>
                <a:latin typeface="Consolas" panose="020B0609020204030204" pitchFamily="49" charset="0"/>
              </a:rPr>
              <a:t>Name </a:t>
            </a:r>
            <a:r>
              <a:rPr lang="zh-TW" altLang="en-US" sz="2000" dirty="0">
                <a:solidFill>
                  <a:srgbClr val="DCDCDC"/>
                </a:solidFill>
                <a:latin typeface="Consolas" panose="020B0609020204030204" pitchFamily="49" charset="0"/>
              </a:rPr>
              <a:t>參數設定值，最終會被 </a:t>
            </a:r>
            <a:r>
              <a:rPr lang="en-US" altLang="zh-TW" sz="2000" dirty="0">
                <a:solidFill>
                  <a:srgbClr val="DCDCDC"/>
                </a:solidFill>
                <a:latin typeface="Consolas" panose="020B0609020204030204" pitchFamily="49" charset="0"/>
              </a:rPr>
              <a:t>Client</a:t>
            </a:r>
            <a:r>
              <a:rPr lang="zh-TW" altLang="en-US" sz="2000" dirty="0">
                <a:solidFill>
                  <a:srgbClr val="DCDCDC"/>
                </a:solidFill>
                <a:latin typeface="Consolas" panose="020B0609020204030204" pitchFamily="49" charset="0"/>
              </a:rPr>
              <a:t> 端程式作為方法名稱使用</a:t>
            </a:r>
            <a:endParaRPr lang="en-US" altLang="zh-TW" sz="2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rgbClr val="DCDCDC"/>
                </a:solidFill>
                <a:latin typeface="Consolas" panose="020B0609020204030204" pitchFamily="49" charset="0"/>
              </a:rPr>
              <a:t>如果沒有特別設定，程式生成的方法名稱會變得不可控，切記！！</a:t>
            </a:r>
            <a:endParaRPr lang="en-US" altLang="zh-TW" sz="2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6609F2F-C38B-8EC7-1E2C-7DCE27D54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5476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04F0-09F9-547F-B386-8D66F1D5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C504-1A7B-4CAE-1AD9-CD635A03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DA300-D430-2E40-32D7-19A1320F2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其他設定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4362729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7145F-3948-70F4-97E1-AB7864B88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E22A1D-BDE2-B800-25D4-8D9141C2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其他跟 </a:t>
            </a:r>
            <a:r>
              <a:rPr lang="en-US" altLang="zh-TW" dirty="0">
                <a:solidFill>
                  <a:srgbClr val="C03BC4"/>
                </a:solidFill>
              </a:rPr>
              <a:t>UI</a:t>
            </a:r>
            <a:r>
              <a:rPr lang="zh-TW" altLang="en-US" dirty="0">
                <a:solidFill>
                  <a:srgbClr val="C03BC4"/>
                </a:solidFill>
              </a:rPr>
              <a:t> 相關的設定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2F87781-C793-FF3D-3BA2-60DBF2C38099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167AC8-93DB-5503-AA6B-183B01C4192F}"/>
              </a:ext>
            </a:extLst>
          </p:cNvPr>
          <p:cNvSpPr txBox="1"/>
          <p:nvPr/>
        </p:nvSpPr>
        <p:spPr>
          <a:xfrm>
            <a:off x="570677" y="1433423"/>
            <a:ext cx="9127238" cy="2811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DisplayRequestDuration</a:t>
            </a:r>
            <a:r>
              <a:rPr lang="zh-TW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：顯示請求時間。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DefaultModelRendering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：預設顯示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</a:rPr>
              <a:t>Ex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ample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EnableDeepLinking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：啟用深度連結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錨點連結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EnableFilter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：啟用篩選框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DefaultModelExpandDepth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：模型展開深度，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表示不展開，預設為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DocExpansion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：文件展開設定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6AE0FEF-7BBD-0783-D584-B4B5E576C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5238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4598-111E-843F-93C8-16AE0069D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75F4A2-6B04-F579-0D6E-C51F9F5D3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0189" y="1520618"/>
            <a:ext cx="3613209" cy="615553"/>
          </a:xfrm>
        </p:spPr>
        <p:txBody>
          <a:bodyPr/>
          <a:lstStyle/>
          <a:p>
            <a:pPr algn="ctr"/>
            <a:r>
              <a:rPr lang="zh-TW" altLang="en-US" sz="4000" dirty="0"/>
              <a:t>關於我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97749FF-3CEB-D0D0-BE38-EC8F1613F32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90285" y="1233085"/>
            <a:ext cx="5173276" cy="553998"/>
          </a:xfrm>
        </p:spPr>
        <p:txBody>
          <a:bodyPr/>
          <a:lstStyle/>
          <a:p>
            <a:r>
              <a:rPr lang="zh-TW" altLang="en-US" sz="3600" b="1" dirty="0"/>
              <a:t>泉富</a:t>
            </a:r>
            <a:endParaRPr lang="en-US" sz="3600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F7AC2F0-D903-E36A-25AD-B450B7CF533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90285" y="1936766"/>
            <a:ext cx="6003423" cy="1138773"/>
          </a:xfrm>
        </p:spPr>
        <p:txBody>
          <a:bodyPr/>
          <a:lstStyle/>
          <a:p>
            <a:r>
              <a:rPr lang="zh-TW" altLang="en-US" b="1" dirty="0"/>
              <a:t>一個喜歡從零開始學習的工程師，寫過前端、寫過後端</a:t>
            </a:r>
            <a:endParaRPr lang="en-US" altLang="zh-TW" b="1" dirty="0"/>
          </a:p>
          <a:p>
            <a:r>
              <a:rPr lang="zh-TW" altLang="en-US" b="1" dirty="0"/>
              <a:t>深信基礎知識遠比追求新技術重要，於是修了不少基礎課程</a:t>
            </a:r>
            <a:endParaRPr lang="en-US" altLang="zh-TW" b="1" dirty="0"/>
          </a:p>
          <a:p>
            <a:r>
              <a:rPr lang="zh-TW" altLang="en-US" b="1" dirty="0"/>
              <a:t>目前任職於</a:t>
            </a:r>
            <a:r>
              <a:rPr lang="zh-TW" altLang="en-US" b="1" dirty="0">
                <a:solidFill>
                  <a:srgbClr val="8DE971"/>
                </a:solidFill>
              </a:rPr>
              <a:t>好房網</a:t>
            </a:r>
            <a:endParaRPr lang="en-US" altLang="zh-TW" b="1" dirty="0">
              <a:solidFill>
                <a:srgbClr val="8DE971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6D384B-C872-F4C4-CCDC-E99BB1E7456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90285" y="3287742"/>
            <a:ext cx="6370747" cy="256597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ISO 27001</a:t>
            </a:r>
            <a:r>
              <a:rPr lang="zh-TW" altLang="en-US" dirty="0"/>
              <a:t>：</a:t>
            </a:r>
            <a:r>
              <a:rPr lang="en-US" altLang="zh-TW" dirty="0"/>
              <a:t>2022</a:t>
            </a:r>
            <a:r>
              <a:rPr lang="zh-TW" altLang="en-US" dirty="0"/>
              <a:t>資訊安全管理系統主導稽核員訓練課程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Amos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zh-TW" altLang="en-US" dirty="0"/>
              <a:t>暴力網頁新手入門班 </a:t>
            </a:r>
            <a:r>
              <a:rPr lang="en-US" altLang="zh-TW" dirty="0"/>
              <a:t>(</a:t>
            </a:r>
            <a:r>
              <a:rPr lang="zh-TW" altLang="en-US" dirty="0"/>
              <a:t>暴力班</a:t>
            </a:r>
            <a:r>
              <a:rPr lang="en-US" altLang="zh-TW" dirty="0"/>
              <a:t>)</a:t>
            </a:r>
            <a:r>
              <a:rPr lang="zh-TW" altLang="en-US" dirty="0"/>
              <a:t>：第 </a:t>
            </a:r>
            <a:r>
              <a:rPr lang="en-US" altLang="zh-TW" dirty="0"/>
              <a:t>7~19</a:t>
            </a:r>
            <a:r>
              <a:rPr lang="zh-TW" altLang="en-US" dirty="0"/>
              <a:t> 屆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五倍紅寶石 </a:t>
            </a:r>
            <a:r>
              <a:rPr lang="en-US" altLang="zh-TW" dirty="0"/>
              <a:t>Kuro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Vue.js 3.x </a:t>
            </a:r>
            <a:r>
              <a:rPr lang="zh-TW" altLang="en-US" dirty="0"/>
              <a:t>與 </a:t>
            </a:r>
            <a:r>
              <a:rPr lang="en-US" altLang="zh-TW" dirty="0" err="1"/>
              <a:t>Pinia</a:t>
            </a:r>
            <a:r>
              <a:rPr lang="en-US" altLang="zh-TW" dirty="0"/>
              <a:t> </a:t>
            </a:r>
            <a:r>
              <a:rPr lang="zh-TW" altLang="en-US" dirty="0"/>
              <a:t>前端開發實戰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/>
              <a:t>SkillTree</a:t>
            </a:r>
            <a:r>
              <a:rPr lang="en-US" altLang="zh-TW" dirty="0"/>
              <a:t> Bill </a:t>
            </a:r>
            <a:r>
              <a:rPr lang="zh-TW" altLang="en-US" dirty="0"/>
              <a:t>叔 </a:t>
            </a:r>
            <a:r>
              <a:rPr lang="en-US" altLang="zh-TW" dirty="0"/>
              <a:t>- </a:t>
            </a:r>
            <a:r>
              <a:rPr lang="zh-TW" altLang="en-US" dirty="0"/>
              <a:t>輕鬆學會物件導向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/>
              <a:t>SkillTree</a:t>
            </a:r>
            <a:r>
              <a:rPr lang="en-US" altLang="zh-TW" dirty="0"/>
              <a:t> Bill </a:t>
            </a:r>
            <a:r>
              <a:rPr lang="zh-TW" altLang="en-US" dirty="0"/>
              <a:t>叔 </a:t>
            </a:r>
            <a:r>
              <a:rPr lang="en-US" altLang="zh-TW" dirty="0"/>
              <a:t>- </a:t>
            </a:r>
            <a:r>
              <a:rPr lang="zh-TW" altLang="en-US" dirty="0"/>
              <a:t>決戰設計模式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保哥 </a:t>
            </a:r>
            <a:r>
              <a:rPr lang="en-US" altLang="zh-TW" dirty="0"/>
              <a:t>- ASP.NET Core 6 </a:t>
            </a:r>
            <a:r>
              <a:rPr lang="zh-TW" altLang="en-US" dirty="0"/>
              <a:t>開發實戰</a:t>
            </a:r>
            <a:endParaRPr lang="en-US" altLang="zh-TW" dirty="0"/>
          </a:p>
          <a:p>
            <a:pPr marL="285750" indent="-285750">
              <a:buFontTx/>
              <a:buChar char="-"/>
            </a:pPr>
            <a:endParaRPr lang="en-US" altLang="zh-TW" dirty="0"/>
          </a:p>
          <a:p>
            <a:pPr marL="285750" indent="-285750">
              <a:buFontTx/>
              <a:buChar char="-"/>
            </a:pPr>
            <a:endParaRPr lang="zh-TW" altLang="en-US" dirty="0"/>
          </a:p>
        </p:txBody>
      </p:sp>
      <p:pic>
        <p:nvPicPr>
          <p:cNvPr id="4" name="圖片 3" descr="一張含有 樣式, 圖形, 像素, 設計 的圖片&#10;&#10;自動產生的描述">
            <a:extLst>
              <a:ext uri="{FF2B5EF4-FFF2-40B4-BE49-F238E27FC236}">
                <a16:creationId xmlns:a16="http://schemas.microsoft.com/office/drawing/2014/main" id="{B5896C09-02C2-C13B-FCC9-D63C24DE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60" y="2506152"/>
            <a:ext cx="2289121" cy="228912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A47489C-E4B6-87A1-70C8-926769AFFBE7}"/>
              </a:ext>
            </a:extLst>
          </p:cNvPr>
          <p:cNvSpPr txBox="1"/>
          <p:nvPr/>
        </p:nvSpPr>
        <p:spPr>
          <a:xfrm>
            <a:off x="420189" y="5165254"/>
            <a:ext cx="456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github.com/imall/DotnetConf2024</a:t>
            </a:r>
            <a:endParaRPr lang="zh-TW" altLang="en-US" sz="2000" b="1" dirty="0">
              <a:solidFill>
                <a:schemeClr val="accent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3618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5AD4-0E54-BD42-285A-530EA7546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1213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6" y="1488677"/>
            <a:ext cx="5173276" cy="369332"/>
          </a:xfrm>
        </p:spPr>
        <p:txBody>
          <a:bodyPr/>
          <a:lstStyle/>
          <a:p>
            <a:r>
              <a:rPr lang="en-US" altLang="zh-TW" sz="2400" b="1" dirty="0"/>
              <a:t>- </a:t>
            </a:r>
            <a:r>
              <a:rPr lang="zh-TW" altLang="en-US" sz="2400" b="1" dirty="0"/>
              <a:t>名詞定義</a:t>
            </a:r>
            <a:endParaRPr lang="en-US" sz="2400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2576" y="2265288"/>
            <a:ext cx="5173276" cy="369332"/>
          </a:xfrm>
        </p:spPr>
        <p:txBody>
          <a:bodyPr/>
          <a:lstStyle/>
          <a:p>
            <a:r>
              <a:rPr lang="en-US" altLang="zh-TW" sz="2400" b="1" dirty="0"/>
              <a:t>- </a:t>
            </a:r>
            <a:r>
              <a:rPr lang="en-US" altLang="zh-TW" sz="2400" b="1" dirty="0" err="1"/>
              <a:t>Swashbuckle</a:t>
            </a:r>
            <a:r>
              <a:rPr lang="zh-TW" altLang="en-US" sz="2400" b="1" dirty="0"/>
              <a:t> 說明與設定</a:t>
            </a:r>
            <a:endParaRPr lang="en-US" altLang="zh-TW" sz="2400" b="1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6" y="3122683"/>
            <a:ext cx="5173276" cy="369332"/>
          </a:xfrm>
        </p:spPr>
        <p:txBody>
          <a:bodyPr/>
          <a:lstStyle/>
          <a:p>
            <a:r>
              <a:rPr lang="en-US" altLang="zh-TW" sz="2400" b="1" dirty="0"/>
              <a:t>- </a:t>
            </a:r>
            <a:r>
              <a:rPr lang="zh-TW" altLang="en-US" sz="2400" b="1" dirty="0"/>
              <a:t>標記 </a:t>
            </a:r>
            <a:r>
              <a:rPr lang="en-US" altLang="zh-TW" sz="2400" b="1" dirty="0"/>
              <a:t>API</a:t>
            </a:r>
            <a:r>
              <a:rPr lang="zh-TW" altLang="en-US" sz="2400" b="1" dirty="0"/>
              <a:t> 資訊</a:t>
            </a:r>
            <a:endParaRPr lang="en-US" sz="2400" b="1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6" y="4042363"/>
            <a:ext cx="6729738" cy="369332"/>
          </a:xfrm>
        </p:spPr>
        <p:txBody>
          <a:bodyPr/>
          <a:lstStyle/>
          <a:p>
            <a:r>
              <a:rPr lang="en-US" altLang="zh-TW" sz="2400" b="1" dirty="0"/>
              <a:t>- </a:t>
            </a:r>
            <a:r>
              <a:rPr lang="zh-TW" altLang="en-US" sz="2400" b="1" dirty="0"/>
              <a:t>使用 </a:t>
            </a:r>
            <a:r>
              <a:rPr lang="en-US" altLang="zh-TW" sz="2400" b="1" dirty="0"/>
              <a:t>Open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API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Spec</a:t>
            </a:r>
            <a:r>
              <a:rPr lang="zh-TW" altLang="en-US" sz="2400" b="1" dirty="0"/>
              <a:t> 生成 </a:t>
            </a:r>
            <a:r>
              <a:rPr lang="en-US" altLang="zh-TW" sz="2400" b="1" dirty="0"/>
              <a:t>Client</a:t>
            </a:r>
            <a:r>
              <a:rPr lang="zh-TW" altLang="en-US" sz="2400" b="1" dirty="0"/>
              <a:t> 端程式碼</a:t>
            </a:r>
            <a:endParaRPr lang="en-US" sz="2400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6" y="4962044"/>
            <a:ext cx="5173276" cy="369332"/>
          </a:xfrm>
        </p:spPr>
        <p:txBody>
          <a:bodyPr/>
          <a:lstStyle/>
          <a:p>
            <a:r>
              <a:rPr lang="en-US" altLang="zh-TW" sz="2400" b="1" dirty="0"/>
              <a:t>- </a:t>
            </a:r>
            <a:r>
              <a:rPr lang="zh-TW" altLang="en-US" sz="2400" b="1" dirty="0"/>
              <a:t>其他設定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C5E4-3F50-A2F5-84A0-16688F403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7217-331A-7BD3-C0D5-FB089065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5074257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4CEB25-BAA4-FED4-C0D4-11970065F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9C37-3088-2E52-E0C4-29544646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/>
              <a:t>補充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6BC4D-EAC2-6D06-2F00-B55E5BB63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/>
              <a:t>為 </a:t>
            </a:r>
            <a:r>
              <a:rPr lang="en-US" altLang="zh-TW" b="1" dirty="0"/>
              <a:t>API</a:t>
            </a:r>
            <a:r>
              <a:rPr lang="zh-TW" altLang="en-US" b="1" dirty="0"/>
              <a:t> 添加版本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0032131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77088E-8453-5AD0-0630-8CBB7D43F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20F8B-AE45-4FEE-524A-82E99E68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 err="1">
                <a:solidFill>
                  <a:srgbClr val="C03BC4"/>
                </a:solidFill>
              </a:rPr>
              <a:t>ApiExplorerSettings</a:t>
            </a:r>
            <a:r>
              <a:rPr lang="zh-TW" altLang="en-US" dirty="0">
                <a:solidFill>
                  <a:srgbClr val="C03BC4"/>
                </a:solidFill>
              </a:rPr>
              <a:t> 屬性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F9BE4A7-AE47-0C24-BC41-D3DC0BA2BDBC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63E389-DC41-D1AB-A49F-3D1118C3DA58}"/>
              </a:ext>
            </a:extLst>
          </p:cNvPr>
          <p:cNvSpPr txBox="1"/>
          <p:nvPr/>
        </p:nvSpPr>
        <p:spPr>
          <a:xfrm>
            <a:off x="570677" y="1433423"/>
            <a:ext cx="11569284" cy="219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控制某個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Controller 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類別或方法，在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API 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說明文件（例如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Swagger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）裡的顯示狀態和分組名稱。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主要有兩個</a:t>
            </a:r>
            <a:r>
              <a:rPr lang="zh-TW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參數：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TW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IgnoreApi</a:t>
            </a:r>
            <a:r>
              <a:rPr lang="zh-TW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：某個控制器或方法要不要出現在文件中。</a:t>
            </a:r>
            <a:endParaRPr lang="en-US" altLang="zh-TW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TW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GroupName</a:t>
            </a:r>
            <a:r>
              <a:rPr lang="zh-TW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：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Controller 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類別或方法</a:t>
            </a:r>
            <a:r>
              <a:rPr lang="zh-TW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分組。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A693786-00D1-A813-11DA-7FD9F5638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3C0046-5433-926D-DEAD-E4658CC24DDC}"/>
              </a:ext>
            </a:extLst>
          </p:cNvPr>
          <p:cNvSpPr txBox="1"/>
          <p:nvPr/>
        </p:nvSpPr>
        <p:spPr>
          <a:xfrm>
            <a:off x="570677" y="4019416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800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zh-TW" altLang="zh-TW" sz="1800" dirty="0">
                <a:solidFill>
                  <a:srgbClr val="4EC9B0"/>
                </a:solidFill>
                <a:latin typeface="Consolas" panose="020B0609020204030204" pitchFamily="49" charset="0"/>
              </a:rPr>
              <a:t>Obsolete</a:t>
            </a:r>
            <a:r>
              <a:rPr lang="zh-TW" altLang="zh-TW" sz="1800" dirty="0">
                <a:solidFill>
                  <a:srgbClr val="DCDCDC"/>
                </a:solidFill>
                <a:latin typeface="Consolas" panose="020B0609020204030204" pitchFamily="49" charset="0"/>
              </a:rPr>
              <a:t>]</a:t>
            </a:r>
            <a:r>
              <a:rPr lang="en-US" altLang="zh-TW" sz="18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7A64A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sz="1800" dirty="0">
                <a:solidFill>
                  <a:srgbClr val="57A64A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標</a:t>
            </a:r>
            <a:r>
              <a:rPr lang="zh-TW" altLang="zh-TW" sz="1800" dirty="0">
                <a:solidFill>
                  <a:srgbClr val="57A64A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記已棄用</a:t>
            </a:r>
            <a:r>
              <a:rPr lang="zh-TW" altLang="zh-TW" sz="1800" dirty="0">
                <a:solidFill>
                  <a:srgbClr val="57A64A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(Swagger UI </a:t>
            </a:r>
            <a:r>
              <a:rPr lang="zh-TW" altLang="zh-TW" sz="1800" dirty="0">
                <a:solidFill>
                  <a:srgbClr val="57A64A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會</a:t>
            </a:r>
            <a:r>
              <a:rPr lang="zh-TW" altLang="zh-TW" sz="1800">
                <a:solidFill>
                  <a:srgbClr val="57A64A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提示</a:t>
            </a:r>
            <a:r>
              <a:rPr lang="zh-TW" altLang="zh-TW" sz="1800">
                <a:solidFill>
                  <a:srgbClr val="57A64A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)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ApiExplorerSettings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(GroupName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BookController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ControllerBase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{}</a:t>
            </a:r>
            <a:b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ApiExplorerSettings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(GroupName =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"v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BookController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ControllerBase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{}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05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E6AFE6-ECCD-DCCF-2A03-EFD37D83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34FB95-04A2-FE04-30A7-C158B7CC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調整 </a:t>
            </a:r>
            <a:r>
              <a:rPr lang="en-US" altLang="zh-TW" dirty="0" err="1">
                <a:solidFill>
                  <a:srgbClr val="C03BC4"/>
                </a:solidFill>
              </a:rPr>
              <a:t>SwaggerGen</a:t>
            </a:r>
            <a:r>
              <a:rPr lang="zh-TW" altLang="en-US" dirty="0">
                <a:solidFill>
                  <a:srgbClr val="C03BC4"/>
                </a:solidFill>
              </a:rPr>
              <a:t> 與 </a:t>
            </a:r>
            <a:r>
              <a:rPr lang="en-US" altLang="zh-TW" dirty="0" err="1">
                <a:solidFill>
                  <a:srgbClr val="C03BC4"/>
                </a:solidFill>
              </a:rPr>
              <a:t>SwaggerUI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95EAD2-38F8-DDDE-286C-59DEE4784F46}"/>
              </a:ext>
            </a:extLst>
          </p:cNvPr>
          <p:cNvSpPr txBox="1"/>
          <p:nvPr/>
        </p:nvSpPr>
        <p:spPr>
          <a:xfrm>
            <a:off x="570677" y="1585538"/>
            <a:ext cx="1140398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1F780D8-5EE0-F8B4-FCDE-9D4D44E75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2301B8F-518A-10CD-DC57-42C66BDE4E8C}"/>
              </a:ext>
            </a:extLst>
          </p:cNvPr>
          <p:cNvSpPr txBox="1"/>
          <p:nvPr/>
        </p:nvSpPr>
        <p:spPr>
          <a:xfrm>
            <a:off x="570677" y="1767511"/>
            <a:ext cx="102694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AddSwaggerGen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SwaggerDoc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"v1"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/**/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SwaggerDoc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"v2"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/**/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B26C2B-6FDF-6CAF-C86B-FFD90F9783EF}"/>
              </a:ext>
            </a:extLst>
          </p:cNvPr>
          <p:cNvSpPr txBox="1"/>
          <p:nvPr/>
        </p:nvSpPr>
        <p:spPr>
          <a:xfrm>
            <a:off x="570677" y="3850649"/>
            <a:ext cx="127467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UseSwaggerUI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SwaggerEndpoint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"/swagger/v1/swagger.json"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"Dotnet conf 2024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範例專案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 V1"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SwaggerEndpoint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"/swagger/v2/swagger.json"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"Dotnet conf 2024 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範例專案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 V2"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37670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907DBE-970D-57F3-C870-E7279808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B042-D3BE-0941-9704-F0640466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9996878" cy="17451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Demo:</a:t>
            </a:r>
            <a:br>
              <a:rPr lang="en-US" dirty="0"/>
            </a:br>
            <a:r>
              <a:rPr lang="zh-TW" altLang="en-US" dirty="0"/>
              <a:t>使用 </a:t>
            </a:r>
            <a:r>
              <a:rPr lang="en-US" altLang="zh-TW" dirty="0" err="1"/>
              <a:t>ApiExplorerSettings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32F3D9-009B-BA9C-9635-EEB7EBBA020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1CB2A6C-5F49-042F-B5DD-DE7C76BD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C03BC4"/>
                </a:solidFill>
              </a:rPr>
              <a:t>Asp.Versioning.Mvc.ApiExplorer</a:t>
            </a:r>
            <a:r>
              <a:rPr lang="en-US" altLang="zh-TW" dirty="0">
                <a:solidFill>
                  <a:srgbClr val="C03BC4"/>
                </a:solidFill>
              </a:rPr>
              <a:t> </a:t>
            </a:r>
            <a:r>
              <a:rPr lang="zh-TW" altLang="en-US" dirty="0">
                <a:solidFill>
                  <a:srgbClr val="C03BC4"/>
                </a:solidFill>
              </a:rPr>
              <a:t>套件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47E04FB-3579-332C-071A-EBDE0DDA7820}"/>
              </a:ext>
            </a:extLst>
          </p:cNvPr>
          <p:cNvSpPr txBox="1"/>
          <p:nvPr/>
        </p:nvSpPr>
        <p:spPr>
          <a:xfrm>
            <a:off x="570677" y="1498381"/>
            <a:ext cx="1202787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AddApiVersioning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讓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API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回應中包含支援和棄用的版本資訊。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   </a:t>
            </a:r>
            <a:r>
              <a:rPr lang="en-US" altLang="zh-TW" sz="1600" dirty="0">
                <a:solidFill>
                  <a:srgbClr val="57A64A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api-supported-versions: 2.0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   // api-deprecated-versions: 1.0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.ReportApiVersions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設定當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Client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端未指定版本時，會使用的預設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API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版本。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.DefaultApiVersion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當設為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true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時，若客戶端未指定版本，系統將使用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DefaultApiVersion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作為預設版本。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若設為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false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，則未指定版本的請求可能會收到錯誤回應。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.AssumeDefaultVersionWhenUnspecified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})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AddApiExplorer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在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API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文件中，將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URL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路徑中的版本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placeholder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替換為實際版本號（如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v{version}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會變成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v1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）。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.SubstituteApiVersionInUrl 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});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7600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5EE6BA-8F37-DF02-C4D3-6E89500AE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64E68B5-D31C-8890-73B9-43AB6795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設定 </a:t>
            </a:r>
            <a:r>
              <a:rPr lang="en-US" altLang="zh-TW" dirty="0">
                <a:solidFill>
                  <a:srgbClr val="C03BC4"/>
                </a:solidFill>
              </a:rPr>
              <a:t>Controller</a:t>
            </a:r>
            <a:r>
              <a:rPr lang="zh-TW" altLang="en-US" dirty="0">
                <a:solidFill>
                  <a:srgbClr val="C03BC4"/>
                </a:solidFill>
              </a:rPr>
              <a:t> 路由跟版本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36BB1BD-BA53-95D7-92B0-750EFF589B3A}"/>
              </a:ext>
            </a:extLst>
          </p:cNvPr>
          <p:cNvSpPr txBox="1"/>
          <p:nvPr/>
        </p:nvSpPr>
        <p:spPr>
          <a:xfrm>
            <a:off x="570677" y="1885242"/>
            <a:ext cx="9892169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"api/v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2CCFF"/>
                </a:solidFill>
                <a:effectLst/>
                <a:latin typeface="Consolas" panose="020B0609020204030204" pitchFamily="49" charset="0"/>
              </a:rPr>
              <a:t>{version:apiVersion}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2CCFF"/>
                </a:solidFill>
                <a:effectLst/>
                <a:latin typeface="Consolas" panose="020B0609020204030204" pitchFamily="49" charset="0"/>
              </a:rPr>
              <a:t>[controller]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BookController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ControllerBase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solidFill>
                  <a:srgbClr val="DCDCDC"/>
                </a:solidFill>
                <a:latin typeface="Consolas" panose="020B0609020204030204" pitchFamily="49" charset="0"/>
              </a:rPr>
              <a:t>{}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8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"api/v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62CCFF"/>
                </a:solidFill>
                <a:effectLst/>
                <a:latin typeface="Consolas" panose="020B0609020204030204" pitchFamily="49" charset="0"/>
              </a:rPr>
              <a:t>{version:apiVersion}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2CCFF"/>
                </a:solidFill>
                <a:effectLst/>
                <a:latin typeface="Consolas" panose="020B0609020204030204" pitchFamily="49" charset="0"/>
              </a:rPr>
              <a:t>[controller]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.0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BookController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ControllerBase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solidFill>
                  <a:srgbClr val="DCDCDC"/>
                </a:solidFill>
                <a:latin typeface="Consolas" panose="020B0609020204030204" pitchFamily="49" charset="0"/>
              </a:rPr>
              <a:t>{}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905FD6C-27F6-3087-7C91-E4740213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6351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399AFC-EF46-001A-FD70-BE41B54D9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F248741-6728-079D-03CF-A5D9A0A0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調整 </a:t>
            </a:r>
            <a:r>
              <a:rPr lang="en-US" altLang="zh-TW" dirty="0" err="1">
                <a:solidFill>
                  <a:srgbClr val="C03BC4"/>
                </a:solidFill>
              </a:rPr>
              <a:t>SwaggerGen</a:t>
            </a:r>
            <a:r>
              <a:rPr lang="zh-TW" altLang="en-US" dirty="0">
                <a:solidFill>
                  <a:srgbClr val="C03BC4"/>
                </a:solidFill>
              </a:rPr>
              <a:t> 、</a:t>
            </a:r>
            <a:r>
              <a:rPr lang="en-US" altLang="zh-TW" dirty="0" err="1">
                <a:solidFill>
                  <a:srgbClr val="C03BC4"/>
                </a:solidFill>
              </a:rPr>
              <a:t>SwaggerUI</a:t>
            </a:r>
            <a:r>
              <a:rPr lang="zh-TW" altLang="en-US" dirty="0">
                <a:solidFill>
                  <a:srgbClr val="C03BC4"/>
                </a:solidFill>
              </a:rPr>
              <a:t> 設定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BD2745-31C0-65CD-F5BB-F8F3D3449FFF}"/>
              </a:ext>
            </a:extLst>
          </p:cNvPr>
          <p:cNvSpPr txBox="1"/>
          <p:nvPr/>
        </p:nvSpPr>
        <p:spPr>
          <a:xfrm>
            <a:off x="1149915" y="1313743"/>
            <a:ext cx="9892169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AddSwaggerGen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apiVersionDescriptionProvider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BuildServiceProvider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GetRequiredService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IApiVersionDescriptionProvider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&gt;();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foreach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apiVersionDescriptionProvider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.ApiVersionDescriptions)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SwaggerDoc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$"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.GroupName}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OpenApiInfo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kumimoji="0" lang="en-US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細節略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UseSwaggerUI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foreach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DescribeApiVersions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setupAction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SwaggerEndpoint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$"/swagger/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.GroupName}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/swagger.json"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$"Dotnet conf 2024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範例專案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.GroupName}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14EE91-6AE6-4E44-865D-DDEFCA9FF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6E2526-3A13-894D-EA27-E63A9BC9C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73237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7383C8-45B1-AE5B-5C1F-383AD6AB1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041F-A91D-2D9D-86A6-CFCBA117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9996878" cy="17451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Demo:</a:t>
            </a:r>
            <a:br>
              <a:rPr lang="en-US" dirty="0"/>
            </a:br>
            <a:r>
              <a:rPr lang="en-US" altLang="zh-TW" dirty="0" err="1"/>
              <a:t>Asp.Versioning.Mvc.ApiExplorer</a:t>
            </a:r>
            <a:r>
              <a:rPr lang="en-US" altLang="zh-TW" dirty="0"/>
              <a:t> </a:t>
            </a:r>
            <a:r>
              <a:rPr lang="zh-TW" altLang="en-US" dirty="0"/>
              <a:t>套件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A201E5-963B-081F-8226-C27E6F2FA40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99623-A8D0-C7B0-A661-D937F4F3B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DBAD-16CD-C773-72E9-464AFE40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2D841-E7B3-6289-AA80-80E9EED95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/>
              <a:t>名詞定義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425448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0120" y="1557110"/>
            <a:ext cx="10271760" cy="10470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400" b="0" dirty="0">
                <a:solidFill>
                  <a:schemeClr val="bg1"/>
                </a:solidFill>
              </a:rPr>
              <a:t>Swagger </a:t>
            </a:r>
            <a:r>
              <a:rPr lang="zh-TW" altLang="en-US" sz="2400" b="0" dirty="0">
                <a:solidFill>
                  <a:schemeClr val="bg1"/>
                </a:solidFill>
              </a:rPr>
              <a:t>是 </a:t>
            </a:r>
            <a:r>
              <a:rPr lang="en-US" altLang="zh-TW" sz="2400" b="0" dirty="0" err="1">
                <a:solidFill>
                  <a:schemeClr val="bg1"/>
                </a:solidFill>
              </a:rPr>
              <a:t>SmartBear</a:t>
            </a:r>
            <a:r>
              <a:rPr lang="en-US" altLang="zh-TW" sz="2400" b="0" dirty="0">
                <a:solidFill>
                  <a:schemeClr val="bg1"/>
                </a:solidFill>
              </a:rPr>
              <a:t> Software </a:t>
            </a:r>
            <a:r>
              <a:rPr lang="zh-TW" altLang="en-US" sz="2400" b="0" dirty="0">
                <a:solidFill>
                  <a:schemeClr val="bg1"/>
                </a:solidFill>
              </a:rPr>
              <a:t>開發出的</a:t>
            </a:r>
            <a:r>
              <a:rPr lang="en-US" altLang="zh-TW" sz="2400" b="0" dirty="0">
                <a:solidFill>
                  <a:schemeClr val="bg1"/>
                </a:solidFill>
              </a:rPr>
              <a:t>REST API </a:t>
            </a:r>
            <a:r>
              <a:rPr lang="zh-TW" altLang="en-US" sz="2400" b="0" dirty="0">
                <a:solidFill>
                  <a:schemeClr val="bg1"/>
                </a:solidFill>
              </a:rPr>
              <a:t>的商用軟體，專為設計、建構、記錄和使用 </a:t>
            </a:r>
            <a:r>
              <a:rPr lang="en-US" altLang="zh-TW" sz="2400" b="0" dirty="0">
                <a:solidFill>
                  <a:schemeClr val="bg1"/>
                </a:solidFill>
              </a:rPr>
              <a:t>RESTful API </a:t>
            </a:r>
            <a:r>
              <a:rPr lang="zh-TW" altLang="en-US" sz="2400" b="0" dirty="0">
                <a:solidFill>
                  <a:schemeClr val="bg1"/>
                </a:solidFill>
              </a:rPr>
              <a:t>而設計。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3BC4"/>
                </a:solidFill>
              </a:rPr>
              <a:t>Swagger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84BD0562-EE74-DEB1-0B1B-7E9F294B0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509" y="4053102"/>
            <a:ext cx="8660191" cy="769441"/>
          </a:xfrm>
        </p:spPr>
        <p:txBody>
          <a:bodyPr/>
          <a:lstStyle/>
          <a:p>
            <a:r>
              <a:rPr lang="zh-TW" altLang="en-US" sz="2000" dirty="0"/>
              <a:t>生成互動式 </a:t>
            </a:r>
            <a:r>
              <a:rPr lang="en-US" altLang="zh-TW" sz="2000" dirty="0"/>
              <a:t>API </a:t>
            </a:r>
            <a:r>
              <a:rPr lang="zh-TW" altLang="en-US" sz="2000" dirty="0"/>
              <a:t>文件：將 </a:t>
            </a:r>
            <a:r>
              <a:rPr lang="en-US" altLang="zh-TW" sz="2000" dirty="0"/>
              <a:t>OpenAPI </a:t>
            </a:r>
            <a:r>
              <a:rPr lang="zh-TW" altLang="en-US" sz="2000" dirty="0"/>
              <a:t>定義渲染為互動式文件 </a:t>
            </a:r>
            <a:r>
              <a:rPr lang="en-US" altLang="zh-TW" sz="2000" dirty="0"/>
              <a:t>Swagger UI</a:t>
            </a:r>
            <a:r>
              <a:rPr lang="zh-TW" altLang="en-US" sz="2000" dirty="0"/>
              <a:t>，</a:t>
            </a:r>
            <a:endParaRPr lang="en-US" altLang="zh-TW" sz="2000" dirty="0"/>
          </a:p>
          <a:p>
            <a:r>
              <a:rPr lang="zh-TW" altLang="en-US" sz="2000" dirty="0"/>
              <a:t>讓使用者能直接在瀏覽器中嘗試 </a:t>
            </a:r>
            <a:r>
              <a:rPr lang="en-US" altLang="zh-TW" sz="2000" dirty="0"/>
              <a:t>API </a:t>
            </a:r>
            <a:r>
              <a:rPr lang="zh-TW" altLang="en-US" sz="2000" dirty="0"/>
              <a:t>呼叫。</a:t>
            </a:r>
          </a:p>
        </p:txBody>
      </p:sp>
      <p:sp>
        <p:nvSpPr>
          <p:cNvPr id="22" name="文字版面配置區 21">
            <a:extLst>
              <a:ext uri="{FF2B5EF4-FFF2-40B4-BE49-F238E27FC236}">
                <a16:creationId xmlns:a16="http://schemas.microsoft.com/office/drawing/2014/main" id="{1C059022-2B7B-41DF-5261-B12818DC63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2509" y="5188184"/>
            <a:ext cx="10397840" cy="615553"/>
          </a:xfrm>
        </p:spPr>
        <p:txBody>
          <a:bodyPr/>
          <a:lstStyle/>
          <a:p>
            <a:r>
              <a:rPr lang="zh-TW" altLang="en-US" sz="2000" dirty="0"/>
              <a:t>生成程式碼：透過 </a:t>
            </a:r>
            <a:r>
              <a:rPr lang="en-US" altLang="zh-TW" sz="2000" dirty="0"/>
              <a:t>Swagger </a:t>
            </a:r>
            <a:r>
              <a:rPr lang="en-US" altLang="zh-TW" sz="2000" dirty="0" err="1"/>
              <a:t>Codegen</a:t>
            </a:r>
            <a:r>
              <a:rPr lang="zh-TW" altLang="en-US" sz="2000" dirty="0"/>
              <a:t> </a:t>
            </a:r>
            <a:r>
              <a:rPr lang="en-US" altLang="zh-TW" sz="2000" dirty="0"/>
              <a:t>/ </a:t>
            </a:r>
            <a:r>
              <a:rPr lang="en-US" altLang="zh-TW" sz="2000" dirty="0">
                <a:hlinkClick r:id="rId3"/>
              </a:rPr>
              <a:t>openapi-generator</a:t>
            </a:r>
            <a:r>
              <a:rPr lang="en-US" altLang="zh-TW" sz="2000" dirty="0"/>
              <a:t> </a:t>
            </a:r>
            <a:r>
              <a:rPr lang="zh-TW" altLang="en-US" sz="2000" dirty="0"/>
              <a:t>之類的工具，將 </a:t>
            </a:r>
            <a:r>
              <a:rPr lang="en-US" altLang="zh-TW" sz="2000" dirty="0"/>
              <a:t>OpenAPI </a:t>
            </a:r>
            <a:r>
              <a:rPr lang="zh-TW" altLang="en-US" sz="2000" dirty="0"/>
              <a:t>規格生成 </a:t>
            </a:r>
            <a:r>
              <a:rPr lang="en-US" altLang="zh-TW" sz="2000" dirty="0"/>
              <a:t>Server </a:t>
            </a:r>
            <a:r>
              <a:rPr lang="zh-TW" altLang="en-US" sz="2000" dirty="0"/>
              <a:t>端程式或 </a:t>
            </a:r>
            <a:r>
              <a:rPr lang="en-US" altLang="zh-TW" sz="2000" dirty="0"/>
              <a:t>Client</a:t>
            </a:r>
            <a:r>
              <a:rPr lang="zh-TW" altLang="en-US" sz="2000" dirty="0"/>
              <a:t>程式，工具通常支援多種程式語言</a:t>
            </a:r>
          </a:p>
        </p:txBody>
      </p:sp>
      <p:sp>
        <p:nvSpPr>
          <p:cNvPr id="26" name="文字版面配置區 25">
            <a:extLst>
              <a:ext uri="{FF2B5EF4-FFF2-40B4-BE49-F238E27FC236}">
                <a16:creationId xmlns:a16="http://schemas.microsoft.com/office/drawing/2014/main" id="{C692ED9F-D414-692A-4C07-2736542931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12509" y="3121223"/>
            <a:ext cx="10033238" cy="615553"/>
          </a:xfrm>
        </p:spPr>
        <p:txBody>
          <a:bodyPr/>
          <a:lstStyle/>
          <a:p>
            <a:r>
              <a:rPr lang="zh-TW" altLang="en-US" sz="2000" dirty="0"/>
              <a:t>生成 </a:t>
            </a:r>
            <a:r>
              <a:rPr lang="en-US" altLang="zh-TW" sz="2000" dirty="0"/>
              <a:t>OpenAPI</a:t>
            </a:r>
            <a:r>
              <a:rPr lang="zh-TW" altLang="en-US" sz="2000" dirty="0"/>
              <a:t> 規格文件：將的 </a:t>
            </a:r>
            <a:r>
              <a:rPr lang="en-US" altLang="zh-TW" sz="2000" dirty="0"/>
              <a:t>API </a:t>
            </a:r>
            <a:r>
              <a:rPr lang="zh-TW" altLang="en-US" sz="2000" dirty="0"/>
              <a:t>結構轉換為機器可讀的 </a:t>
            </a:r>
            <a:r>
              <a:rPr lang="en-US" altLang="zh-TW" sz="2000" dirty="0"/>
              <a:t>API</a:t>
            </a:r>
            <a:r>
              <a:rPr lang="zh-TW" altLang="en-US" sz="2000" dirty="0"/>
              <a:t> 規範 </a:t>
            </a:r>
            <a:r>
              <a:rPr lang="en-US" altLang="zh-TW" sz="2000" dirty="0"/>
              <a:t>(</a:t>
            </a:r>
            <a:r>
              <a:rPr lang="zh-TW" altLang="en-US" sz="2000" dirty="0"/>
              <a:t> </a:t>
            </a:r>
            <a:r>
              <a:rPr lang="en-US" altLang="zh-TW" sz="2000" dirty="0"/>
              <a:t>JSON</a:t>
            </a:r>
            <a:r>
              <a:rPr lang="zh-TW" altLang="en-US" sz="2000" dirty="0"/>
              <a:t> </a:t>
            </a:r>
            <a:r>
              <a:rPr lang="en-US" altLang="zh-TW" sz="2000" dirty="0"/>
              <a:t>/</a:t>
            </a:r>
            <a:r>
              <a:rPr lang="zh-TW" altLang="en-US" sz="2000" dirty="0"/>
              <a:t> </a:t>
            </a:r>
            <a:r>
              <a:rPr lang="en-US" altLang="zh-TW" sz="2000" dirty="0"/>
              <a:t>YAML</a:t>
            </a:r>
            <a:r>
              <a:rPr lang="zh-TW" altLang="en-US" sz="2000" dirty="0"/>
              <a:t> 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44634D0F-697E-DBE0-85A9-0F209E1E8C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0120" y="3114920"/>
            <a:ext cx="402336" cy="276999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6C794084-0138-7FC3-C318-CBE6BA72FE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0120" y="4053102"/>
            <a:ext cx="402336" cy="276999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15E2E968-86BA-39D7-60B9-D656CC79EA8F}"/>
              </a:ext>
            </a:extLst>
          </p:cNvPr>
          <p:cNvSpPr txBox="1">
            <a:spLocks/>
          </p:cNvSpPr>
          <p:nvPr/>
        </p:nvSpPr>
        <p:spPr>
          <a:xfrm>
            <a:off x="960120" y="5218962"/>
            <a:ext cx="40233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DB64-1FA5-BF8D-90B3-1DBDDD8A9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DD2D7D-6A09-2250-E2D4-060AFD3963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0120" y="1276195"/>
            <a:ext cx="10271760" cy="10470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b="0" dirty="0">
                <a:solidFill>
                  <a:schemeClr val="bg1"/>
                </a:solidFill>
              </a:rPr>
              <a:t>是一種專為 </a:t>
            </a:r>
            <a:r>
              <a:rPr lang="en-US" altLang="zh-TW" sz="2400" b="0" dirty="0">
                <a:solidFill>
                  <a:schemeClr val="bg1"/>
                </a:solidFill>
              </a:rPr>
              <a:t>REST API </a:t>
            </a:r>
            <a:r>
              <a:rPr lang="zh-TW" altLang="en-US" sz="2400" b="0" dirty="0">
                <a:solidFill>
                  <a:schemeClr val="bg1"/>
                </a:solidFill>
              </a:rPr>
              <a:t>設計的 </a:t>
            </a:r>
            <a:r>
              <a:rPr lang="en-US" altLang="zh-TW" sz="2400" b="0" dirty="0">
                <a:solidFill>
                  <a:schemeClr val="bg1"/>
                </a:solidFill>
              </a:rPr>
              <a:t>API </a:t>
            </a:r>
            <a:r>
              <a:rPr lang="zh-TW" altLang="en-US" sz="2400" b="0" dirty="0">
                <a:solidFill>
                  <a:schemeClr val="bg1"/>
                </a:solidFill>
              </a:rPr>
              <a:t>描述格式，使用 </a:t>
            </a:r>
            <a:r>
              <a:rPr lang="en-US" altLang="zh-TW" sz="2400" b="0" dirty="0">
                <a:solidFill>
                  <a:schemeClr val="bg1"/>
                </a:solidFill>
              </a:rPr>
              <a:t>JSON</a:t>
            </a:r>
            <a:r>
              <a:rPr lang="zh-TW" altLang="en-US" sz="2400" b="0" dirty="0">
                <a:solidFill>
                  <a:schemeClr val="bg1"/>
                </a:solidFill>
              </a:rPr>
              <a:t>或</a:t>
            </a:r>
            <a:r>
              <a:rPr lang="en-US" altLang="zh-TW" sz="2400" b="0" dirty="0">
                <a:solidFill>
                  <a:schemeClr val="bg1"/>
                </a:solidFill>
              </a:rPr>
              <a:t>YAML</a:t>
            </a:r>
            <a:r>
              <a:rPr lang="zh-TW" altLang="en-US" sz="2400" b="0" dirty="0">
                <a:solidFill>
                  <a:schemeClr val="bg1"/>
                </a:solidFill>
              </a:rPr>
              <a:t> 編寫。</a:t>
            </a:r>
            <a:endParaRPr lang="en-US" sz="2400" b="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400" b="0" dirty="0">
                <a:solidFill>
                  <a:schemeClr val="bg1"/>
                </a:solidFill>
              </a:rPr>
              <a:t>內容包含：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7F321-296C-2530-5E7A-864F435F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srgbClr val="C03BC4"/>
                </a:solidFill>
              </a:rPr>
              <a:t>OpenAPI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241DA196-6B5A-16CE-027C-7CC6973E6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507" y="2585646"/>
            <a:ext cx="2447171" cy="276999"/>
          </a:xfrm>
        </p:spPr>
        <p:txBody>
          <a:bodyPr/>
          <a:lstStyle/>
          <a:p>
            <a:r>
              <a:rPr lang="en-US" altLang="zh-TW" sz="1800" dirty="0"/>
              <a:t>API</a:t>
            </a:r>
            <a:r>
              <a:rPr lang="zh-TW" altLang="en-US" sz="1800" dirty="0"/>
              <a:t> 路徑：例如 </a:t>
            </a:r>
            <a:r>
              <a:rPr lang="en-US" altLang="zh-TW" sz="1800" dirty="0"/>
              <a:t>/book</a:t>
            </a:r>
            <a:r>
              <a:rPr lang="zh-TW" altLang="en-US" sz="1800" dirty="0"/>
              <a:t>。</a:t>
            </a:r>
          </a:p>
        </p:txBody>
      </p:sp>
      <p:sp>
        <p:nvSpPr>
          <p:cNvPr id="22" name="文字版面配置區 21">
            <a:extLst>
              <a:ext uri="{FF2B5EF4-FFF2-40B4-BE49-F238E27FC236}">
                <a16:creationId xmlns:a16="http://schemas.microsoft.com/office/drawing/2014/main" id="{AF6CCEA0-4E9D-F964-A42B-687A80A792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2509" y="3587089"/>
            <a:ext cx="4365778" cy="276999"/>
          </a:xfrm>
        </p:spPr>
        <p:txBody>
          <a:bodyPr/>
          <a:lstStyle/>
          <a:p>
            <a:r>
              <a:rPr lang="zh-TW" altLang="en-US" sz="1800" dirty="0"/>
              <a:t>操作參數：每個操作的輸入與輸出。</a:t>
            </a:r>
          </a:p>
        </p:txBody>
      </p:sp>
      <p:sp>
        <p:nvSpPr>
          <p:cNvPr id="26" name="文字版面配置區 25">
            <a:extLst>
              <a:ext uri="{FF2B5EF4-FFF2-40B4-BE49-F238E27FC236}">
                <a16:creationId xmlns:a16="http://schemas.microsoft.com/office/drawing/2014/main" id="{1EEBB583-6F10-3177-3358-E2DB953988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12509" y="4044289"/>
            <a:ext cx="4875555" cy="276999"/>
          </a:xfrm>
        </p:spPr>
        <p:txBody>
          <a:bodyPr/>
          <a:lstStyle/>
          <a:p>
            <a:r>
              <a:rPr lang="zh-TW" altLang="en-US" sz="1800" dirty="0"/>
              <a:t>驗證方式（</a:t>
            </a:r>
            <a:r>
              <a:rPr lang="en-US" altLang="zh-TW" sz="1800" dirty="0"/>
              <a:t>Authentication methods</a:t>
            </a:r>
            <a:r>
              <a:rPr lang="zh-TW" altLang="en-US" sz="1800" dirty="0"/>
              <a:t>）。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2508" y="4533755"/>
            <a:ext cx="5520752" cy="276999"/>
          </a:xfrm>
        </p:spPr>
        <p:txBody>
          <a:bodyPr/>
          <a:lstStyle/>
          <a:p>
            <a:r>
              <a:rPr lang="zh-TW" altLang="en-US" sz="1800" dirty="0"/>
              <a:t>聯絡資訊、授權條款以及其他相關資訊。</a:t>
            </a:r>
            <a:endParaRPr lang="en-US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120" y="4060227"/>
            <a:ext cx="402336" cy="276999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14591C2-2B41-CE86-443A-11F6BF4F8F6F}"/>
              </a:ext>
            </a:extLst>
          </p:cNvPr>
          <p:cNvSpPr txBox="1">
            <a:spLocks/>
          </p:cNvSpPr>
          <p:nvPr/>
        </p:nvSpPr>
        <p:spPr>
          <a:xfrm>
            <a:off x="960120" y="5844143"/>
            <a:ext cx="965841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/>
              <a:t>完整的 </a:t>
            </a:r>
            <a:r>
              <a:rPr lang="en-US" altLang="zh-TW" sz="1800" dirty="0" err="1"/>
              <a:t>OpenAPI</a:t>
            </a:r>
            <a:r>
              <a:rPr lang="en-US" altLang="zh-TW" sz="1800" dirty="0"/>
              <a:t> </a:t>
            </a:r>
            <a:r>
              <a:rPr lang="zh-TW" altLang="en-US" sz="1800" dirty="0"/>
              <a:t>規格說明可參考 </a:t>
            </a:r>
            <a:r>
              <a:rPr lang="en-US" altLang="zh-TW" sz="1800" dirty="0"/>
              <a:t>GitHub </a:t>
            </a:r>
            <a:r>
              <a:rPr lang="zh-TW" altLang="en-US" sz="1800" dirty="0"/>
              <a:t>上的 </a:t>
            </a:r>
            <a:r>
              <a:rPr lang="en-US" altLang="zh-TW" sz="1800" dirty="0">
                <a:hlinkClick r:id="rId3"/>
              </a:rPr>
              <a:t>OpenAPI 3.1 Specification</a:t>
            </a:r>
            <a:endParaRPr lang="en-US" sz="18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D9E32B1-2AB9-1218-4188-7F5F24606F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0120" y="2591829"/>
            <a:ext cx="402336" cy="276999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A49BDB7-A43B-3BA8-ED8E-4BBAD31723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0120" y="3090701"/>
            <a:ext cx="402336" cy="276999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203831E-88AE-61C8-A413-F4001CFF95D2}"/>
              </a:ext>
            </a:extLst>
          </p:cNvPr>
          <p:cNvSpPr txBox="1">
            <a:spLocks/>
          </p:cNvSpPr>
          <p:nvPr/>
        </p:nvSpPr>
        <p:spPr>
          <a:xfrm>
            <a:off x="960120" y="3563141"/>
            <a:ext cx="40233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03</a:t>
            </a:r>
          </a:p>
        </p:txBody>
      </p:sp>
      <p:sp>
        <p:nvSpPr>
          <p:cNvPr id="4" name="文字版面配置區 21">
            <a:extLst>
              <a:ext uri="{FF2B5EF4-FFF2-40B4-BE49-F238E27FC236}">
                <a16:creationId xmlns:a16="http://schemas.microsoft.com/office/drawing/2014/main" id="{E32510A3-773A-20D7-1097-7746364374B3}"/>
              </a:ext>
            </a:extLst>
          </p:cNvPr>
          <p:cNvSpPr txBox="1">
            <a:spLocks/>
          </p:cNvSpPr>
          <p:nvPr/>
        </p:nvSpPr>
        <p:spPr>
          <a:xfrm>
            <a:off x="1512507" y="3084867"/>
            <a:ext cx="421065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/>
              <a:t>操作：例如 </a:t>
            </a:r>
            <a:r>
              <a:rPr lang="en-US" altLang="zh-TW" sz="1800" dirty="0"/>
              <a:t>GET /book</a:t>
            </a:r>
            <a:r>
              <a:rPr lang="zh-TW" altLang="en-US" sz="1800" dirty="0"/>
              <a:t>、</a:t>
            </a:r>
            <a:r>
              <a:rPr lang="en-US" altLang="zh-TW" sz="1800" dirty="0"/>
              <a:t>POST /book</a:t>
            </a:r>
            <a:r>
              <a:rPr lang="zh-TW" altLang="en-US" sz="1800" dirty="0"/>
              <a:t>。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326A7E5-AABD-6962-2268-B5D443363D45}"/>
              </a:ext>
            </a:extLst>
          </p:cNvPr>
          <p:cNvSpPr txBox="1">
            <a:spLocks/>
          </p:cNvSpPr>
          <p:nvPr/>
        </p:nvSpPr>
        <p:spPr>
          <a:xfrm>
            <a:off x="960120" y="4507664"/>
            <a:ext cx="40233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547525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9306" y="1529000"/>
            <a:ext cx="10877986" cy="2923877"/>
          </a:xfrm>
        </p:spPr>
        <p:txBody>
          <a:bodyPr/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Swagger </a:t>
            </a:r>
            <a:r>
              <a:rPr lang="zh-TW" altLang="en-US" sz="2000" dirty="0"/>
              <a:t>專案於 </a:t>
            </a:r>
            <a:r>
              <a:rPr lang="en-US" altLang="zh-TW" sz="2000" dirty="0"/>
              <a:t>2015 </a:t>
            </a:r>
            <a:r>
              <a:rPr lang="zh-TW" altLang="en-US" sz="2000" dirty="0"/>
              <a:t>年已捐贈給 </a:t>
            </a:r>
            <a:r>
              <a:rPr lang="en-US" altLang="zh-TW" sz="2000" dirty="0"/>
              <a:t>OpenAPI </a:t>
            </a:r>
            <a:r>
              <a:rPr lang="zh-TW" altLang="en-US" sz="2000" dirty="0"/>
              <a:t>方案，此後一直將其稱為 </a:t>
            </a:r>
            <a:r>
              <a:rPr lang="en-US" altLang="zh-TW" sz="2000" dirty="0"/>
              <a:t>OpenAPI</a:t>
            </a:r>
            <a:r>
              <a:rPr lang="zh-TW" altLang="en-US" sz="2000" dirty="0"/>
              <a:t>。 </a:t>
            </a:r>
            <a:endParaRPr lang="en-US" altLang="zh-TW" sz="2000" dirty="0"/>
          </a:p>
          <a:p>
            <a:r>
              <a:rPr lang="zh-TW" altLang="en-US" sz="2000" dirty="0"/>
              <a:t>這兩個名稱會交替使用。 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明確定義兩個名詞：</a:t>
            </a:r>
            <a:endParaRPr lang="en-US" altLang="zh-TW" sz="2000" dirty="0"/>
          </a:p>
          <a:p>
            <a:pPr marL="342900" indent="-342900">
              <a:buFontTx/>
              <a:buChar char="-"/>
            </a:pPr>
            <a:r>
              <a:rPr lang="en-US" altLang="zh-TW" sz="2000" dirty="0"/>
              <a:t>OpenAPI</a:t>
            </a:r>
            <a:r>
              <a:rPr lang="zh-TW" altLang="en-US" sz="2000" dirty="0"/>
              <a:t>  是指「規格」。 </a:t>
            </a:r>
            <a:endParaRPr lang="en-US" altLang="zh-TW" sz="2000" dirty="0"/>
          </a:p>
          <a:p>
            <a:pPr marL="342900" indent="-342900">
              <a:buFontTx/>
              <a:buChar char="-"/>
            </a:pPr>
            <a:r>
              <a:rPr lang="en-US" altLang="zh-TW" sz="2000" dirty="0"/>
              <a:t>Swagger</a:t>
            </a:r>
            <a:r>
              <a:rPr lang="zh-TW" altLang="en-US" sz="2000" dirty="0"/>
              <a:t> 是使用 </a:t>
            </a:r>
            <a:r>
              <a:rPr lang="en-US" altLang="zh-TW" sz="2000" dirty="0"/>
              <a:t>OpenAPI </a:t>
            </a:r>
            <a:r>
              <a:rPr lang="zh-TW" altLang="en-US" sz="2000" dirty="0"/>
              <a:t>規格的工具。 例如，</a:t>
            </a:r>
            <a:r>
              <a:rPr lang="en-US" altLang="zh-TW" sz="2000" dirty="0" err="1"/>
              <a:t>OpenAPIGenerator</a:t>
            </a:r>
            <a:r>
              <a:rPr lang="en-US" altLang="zh-TW" sz="2000" dirty="0"/>
              <a:t> </a:t>
            </a:r>
            <a:r>
              <a:rPr lang="zh-TW" altLang="en-US" sz="2000" dirty="0"/>
              <a:t>和 </a:t>
            </a:r>
            <a:r>
              <a:rPr lang="en-US" altLang="zh-TW" sz="2000" dirty="0" err="1"/>
              <a:t>SwaggerUI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D180253-7F9D-118E-4E20-F4C2771FB6DF}"/>
              </a:ext>
            </a:extLst>
          </p:cNvPr>
          <p:cNvSpPr txBox="1">
            <a:spLocks/>
          </p:cNvSpPr>
          <p:nvPr/>
        </p:nvSpPr>
        <p:spPr>
          <a:xfrm>
            <a:off x="570675" y="5481606"/>
            <a:ext cx="1087798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71450" marR="0" indent="-1714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/>
              <a:t>節錄自微軟官網：</a:t>
            </a:r>
            <a:r>
              <a:rPr lang="en-US" altLang="zh-TW" sz="1800" dirty="0">
                <a:hlinkClick r:id="rId3"/>
              </a:rPr>
              <a:t>https://learn.microsoft.com/zh-tw/aspnet/core/tutorials/web-api-help-pages-using-swagger?view=aspnetcore-8.0#openapi-vs-swagger</a:t>
            </a:r>
            <a:endParaRPr lang="en-US" altLang="zh-TW" sz="1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D8421C4-2D59-454B-2CC6-2ACACE8B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altLang="zh-TW" sz="4000" dirty="0">
                <a:solidFill>
                  <a:srgbClr val="C03BC4"/>
                </a:solidFill>
              </a:rPr>
              <a:t>OpenAPI</a:t>
            </a:r>
            <a:r>
              <a:rPr lang="zh-TW" altLang="en-US" sz="4000" dirty="0">
                <a:solidFill>
                  <a:srgbClr val="C03BC4"/>
                </a:solidFill>
              </a:rPr>
              <a:t> 與 </a:t>
            </a:r>
            <a:r>
              <a:rPr lang="en-US" altLang="zh-TW" sz="4000" dirty="0">
                <a:solidFill>
                  <a:srgbClr val="C03BC4"/>
                </a:solidFill>
              </a:rPr>
              <a:t>Swagger</a:t>
            </a:r>
            <a:r>
              <a:rPr lang="zh-TW" altLang="en-US" sz="4000" dirty="0">
                <a:solidFill>
                  <a:srgbClr val="C03BC4"/>
                </a:solidFill>
              </a:rPr>
              <a:t> </a:t>
            </a:r>
            <a:endParaRPr lang="en-US" altLang="zh-TW" sz="4000" dirty="0">
              <a:solidFill>
                <a:srgbClr val="C03B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C58C1-60BB-6554-43DF-1790C0DD4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8CFF-3D00-38E9-0407-CB382FA2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D142B-1365-1C73-C058-83298E55F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1" dirty="0" err="1"/>
              <a:t>Swashbuckle</a:t>
            </a:r>
            <a:r>
              <a:rPr lang="zh-TW" altLang="en-US" b="1" dirty="0"/>
              <a:t> 說明與設定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9234991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695CD-AA2D-F50D-BC20-CA199DEB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7FA6B-C3C1-8946-192A-F123C309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3BC4"/>
                </a:solidFill>
              </a:rPr>
              <a:t>Swashbuckle.AspNetCore 相依套件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5571D94-1D6E-D642-B51A-21D52E5022DA}"/>
              </a:ext>
            </a:extLst>
          </p:cNvPr>
          <p:cNvSpPr txBox="1"/>
          <p:nvPr/>
        </p:nvSpPr>
        <p:spPr>
          <a:xfrm>
            <a:off x="570671" y="3011106"/>
            <a:ext cx="10630729" cy="1537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3BC4"/>
                </a:solidFill>
              </a:rPr>
              <a:t>Swashbuckle.AspNetCore.Swagger  </a:t>
            </a:r>
            <a:endParaRPr lang="en-US" altLang="zh-TW" b="1" dirty="0">
              <a:solidFill>
                <a:srgbClr val="C03BC4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</a:rPr>
              <a:t>功能：</a:t>
            </a:r>
            <a:r>
              <a:rPr lang="zh-TW" altLang="en-US" dirty="0">
                <a:solidFill>
                  <a:schemeClr val="bg1"/>
                </a:solidFill>
              </a:rPr>
              <a:t>提供處理 </a:t>
            </a:r>
            <a:r>
              <a:rPr lang="en-US" altLang="zh-TW" dirty="0">
                <a:solidFill>
                  <a:schemeClr val="bg1"/>
                </a:solidFill>
              </a:rPr>
              <a:t>OpenAPI/Swagger </a:t>
            </a:r>
            <a:r>
              <a:rPr lang="zh-TW" altLang="en-US" dirty="0">
                <a:solidFill>
                  <a:schemeClr val="bg1"/>
                </a:solidFill>
              </a:rPr>
              <a:t>規範的核心元件，將 </a:t>
            </a:r>
            <a:r>
              <a:rPr lang="en-US" altLang="zh-TW" dirty="0">
                <a:solidFill>
                  <a:schemeClr val="bg1"/>
                </a:solidFill>
              </a:rPr>
              <a:t>API </a:t>
            </a:r>
            <a:r>
              <a:rPr lang="zh-TW" altLang="en-US" dirty="0">
                <a:solidFill>
                  <a:schemeClr val="bg1"/>
                </a:solidFill>
              </a:rPr>
              <a:t>規範轉換成 </a:t>
            </a:r>
            <a:r>
              <a:rPr lang="en-US" altLang="zh-TW" dirty="0">
                <a:solidFill>
                  <a:schemeClr val="bg1"/>
                </a:solidFill>
              </a:rPr>
              <a:t>JSON/YAML </a:t>
            </a:r>
            <a:r>
              <a:rPr lang="zh-TW" altLang="en-US" dirty="0">
                <a:solidFill>
                  <a:schemeClr val="bg1"/>
                </a:solidFill>
              </a:rPr>
              <a:t>格式的進入點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</a:rPr>
              <a:t>用途：</a:t>
            </a:r>
            <a:r>
              <a:rPr lang="zh-TW" altLang="en-US" dirty="0">
                <a:solidFill>
                  <a:schemeClr val="bg1"/>
                </a:solidFill>
              </a:rPr>
              <a:t>作為 </a:t>
            </a:r>
            <a:r>
              <a:rPr lang="en-US" altLang="zh-TW" dirty="0">
                <a:solidFill>
                  <a:schemeClr val="bg1"/>
                </a:solidFill>
              </a:rPr>
              <a:t>API </a:t>
            </a:r>
            <a:r>
              <a:rPr lang="zh-TW" altLang="en-US" dirty="0">
                <a:solidFill>
                  <a:schemeClr val="bg1"/>
                </a:solidFill>
              </a:rPr>
              <a:t>規範的「最終輸出點」，供其他工具（如 </a:t>
            </a:r>
            <a:r>
              <a:rPr lang="en-US" altLang="zh-TW" dirty="0">
                <a:solidFill>
                  <a:schemeClr val="bg1"/>
                </a:solidFill>
              </a:rPr>
              <a:t>Swagger UI </a:t>
            </a:r>
            <a:r>
              <a:rPr lang="zh-TW" altLang="en-US" dirty="0">
                <a:solidFill>
                  <a:schemeClr val="bg1"/>
                </a:solidFill>
              </a:rPr>
              <a:t>或外部系統）使用  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</a:rPr>
              <a:t>使用時機：需要更改 </a:t>
            </a:r>
            <a:r>
              <a:rPr lang="en-US" altLang="zh-TW" b="1" dirty="0">
                <a:solidFill>
                  <a:schemeClr val="bg1"/>
                </a:solidFill>
              </a:rPr>
              <a:t>OpenAPI</a:t>
            </a:r>
            <a:r>
              <a:rPr lang="zh-TW" altLang="en-US" b="1" dirty="0">
                <a:solidFill>
                  <a:schemeClr val="bg1"/>
                </a:solidFill>
              </a:rPr>
              <a:t> 規格網址進入點時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18D12B0-DCE2-AC0F-BB75-53544CC130A1}"/>
              </a:ext>
            </a:extLst>
          </p:cNvPr>
          <p:cNvSpPr txBox="1"/>
          <p:nvPr/>
        </p:nvSpPr>
        <p:spPr>
          <a:xfrm>
            <a:off x="570672" y="1164724"/>
            <a:ext cx="9046858" cy="167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rgbClr val="C03BC4"/>
                </a:solidFill>
              </a:rPr>
              <a:t>Swashbuckle.AspNetCore.SwaggerGen</a:t>
            </a:r>
            <a:endParaRPr lang="en-US" altLang="zh-TW" b="1" dirty="0">
              <a:solidFill>
                <a:srgbClr val="C03BC4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</a:rPr>
              <a:t>功能：</a:t>
            </a:r>
            <a:r>
              <a:rPr lang="zh-TW" altLang="en-US" dirty="0">
                <a:solidFill>
                  <a:schemeClr val="bg1"/>
                </a:solidFill>
              </a:rPr>
              <a:t>幫助生成 </a:t>
            </a:r>
            <a:r>
              <a:rPr lang="en-US" altLang="zh-TW" dirty="0">
                <a:solidFill>
                  <a:schemeClr val="bg1"/>
                </a:solidFill>
              </a:rPr>
              <a:t>OpenAPI </a:t>
            </a:r>
            <a:r>
              <a:rPr lang="zh-TW" altLang="en-US" dirty="0">
                <a:solidFill>
                  <a:schemeClr val="bg1"/>
                </a:solidFill>
              </a:rPr>
              <a:t>規範 </a:t>
            </a:r>
            <a:r>
              <a:rPr lang="en-US" altLang="zh-TW" dirty="0">
                <a:solidFill>
                  <a:schemeClr val="bg1"/>
                </a:solidFill>
              </a:rPr>
              <a:t>(Swagger </a:t>
            </a:r>
            <a:r>
              <a:rPr lang="zh-TW" altLang="en-US" dirty="0">
                <a:solidFill>
                  <a:schemeClr val="bg1"/>
                </a:solidFill>
              </a:rPr>
              <a:t>文件物件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</a:rPr>
              <a:t>用途：</a:t>
            </a:r>
            <a:r>
              <a:rPr lang="zh-TW" altLang="en-US" dirty="0">
                <a:solidFill>
                  <a:schemeClr val="bg1"/>
                </a:solidFill>
              </a:rPr>
              <a:t>自動掃描程式碼中的控制器、路由、模型等，並生成對應的 </a:t>
            </a:r>
            <a:r>
              <a:rPr lang="en-US" altLang="zh-TW" dirty="0">
                <a:solidFill>
                  <a:schemeClr val="bg1"/>
                </a:solidFill>
              </a:rPr>
              <a:t>OpenAPI </a:t>
            </a:r>
            <a:r>
              <a:rPr lang="zh-TW" altLang="en-US" dirty="0">
                <a:solidFill>
                  <a:schemeClr val="bg1"/>
                </a:solidFill>
              </a:rPr>
              <a:t>規範文件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</a:rPr>
              <a:t>使用時機：需要調整 </a:t>
            </a:r>
            <a:r>
              <a:rPr lang="en-US" altLang="zh-TW" b="1" dirty="0">
                <a:solidFill>
                  <a:schemeClr val="bg1"/>
                </a:solidFill>
              </a:rPr>
              <a:t>OpenAPI</a:t>
            </a:r>
            <a:r>
              <a:rPr lang="zh-TW" altLang="en-US" b="1" dirty="0">
                <a:solidFill>
                  <a:schemeClr val="bg1"/>
                </a:solidFill>
              </a:rPr>
              <a:t> 規格相關內容，例如標題、版本、描述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A5494DE-129F-4FDD-3B4E-2AC46C385018}"/>
              </a:ext>
            </a:extLst>
          </p:cNvPr>
          <p:cNvSpPr txBox="1"/>
          <p:nvPr/>
        </p:nvSpPr>
        <p:spPr>
          <a:xfrm>
            <a:off x="570672" y="4731362"/>
            <a:ext cx="10924642" cy="1537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C03BC4"/>
                </a:solidFill>
              </a:rPr>
              <a:t>Swashbuckle.AspNetCore.SwaggerUI</a:t>
            </a:r>
            <a:endParaRPr lang="en-US" altLang="zh-TW" b="1" dirty="0">
              <a:solidFill>
                <a:srgbClr val="C03BC4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</a:rPr>
              <a:t>功能：</a:t>
            </a:r>
            <a:r>
              <a:rPr lang="zh-TW" altLang="en-US" dirty="0">
                <a:solidFill>
                  <a:schemeClr val="bg1"/>
                </a:solidFill>
              </a:rPr>
              <a:t>提供互動式 </a:t>
            </a:r>
            <a:r>
              <a:rPr lang="en-US" altLang="zh-TW" dirty="0">
                <a:solidFill>
                  <a:schemeClr val="bg1"/>
                </a:solidFill>
              </a:rPr>
              <a:t>API</a:t>
            </a:r>
            <a:r>
              <a:rPr lang="zh-TW" altLang="en-US" dirty="0">
                <a:solidFill>
                  <a:schemeClr val="bg1"/>
                </a:solidFill>
              </a:rPr>
              <a:t> 介面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</a:rPr>
              <a:t>用途：</a:t>
            </a:r>
            <a:r>
              <a:rPr lang="zh-TW" altLang="en-US" dirty="0">
                <a:solidFill>
                  <a:schemeClr val="bg1"/>
                </a:solidFill>
              </a:rPr>
              <a:t>將 </a:t>
            </a:r>
            <a:r>
              <a:rPr lang="en-US" altLang="zh-TW" dirty="0">
                <a:solidFill>
                  <a:schemeClr val="bg1"/>
                </a:solidFill>
              </a:rPr>
              <a:t>OpenAPI</a:t>
            </a:r>
            <a:r>
              <a:rPr lang="zh-TW" altLang="en-US" dirty="0">
                <a:solidFill>
                  <a:schemeClr val="bg1"/>
                </a:solidFill>
              </a:rPr>
              <a:t> 規格轉換為互動式操作介面，用於瀏覽和測試 </a:t>
            </a:r>
            <a:r>
              <a:rPr lang="en-US" altLang="zh-TW" dirty="0">
                <a:solidFill>
                  <a:schemeClr val="bg1"/>
                </a:solidFill>
              </a:rPr>
              <a:t>API</a:t>
            </a:r>
            <a:r>
              <a:rPr lang="zh-TW" altLang="en-US" dirty="0">
                <a:solidFill>
                  <a:schemeClr val="bg1"/>
                </a:solidFill>
              </a:rPr>
              <a:t>。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</a:rPr>
              <a:t>使用時機：設定跟 </a:t>
            </a:r>
            <a:r>
              <a:rPr lang="en-US" altLang="zh-TW" b="1" dirty="0">
                <a:solidFill>
                  <a:schemeClr val="bg1"/>
                </a:solidFill>
              </a:rPr>
              <a:t>Swagger </a:t>
            </a:r>
            <a:r>
              <a:rPr lang="zh-TW" altLang="en-US" b="1" dirty="0">
                <a:solidFill>
                  <a:schemeClr val="bg1"/>
                </a:solidFill>
              </a:rPr>
              <a:t>畫面有關的資訊，包含讀取 </a:t>
            </a:r>
            <a:r>
              <a:rPr lang="en-US" altLang="zh-TW" b="1" dirty="0">
                <a:solidFill>
                  <a:schemeClr val="bg1"/>
                </a:solidFill>
              </a:rPr>
              <a:t>OpenAPI</a:t>
            </a:r>
            <a:r>
              <a:rPr lang="zh-TW" altLang="en-US" b="1" dirty="0">
                <a:solidFill>
                  <a:schemeClr val="bg1"/>
                </a:solidFill>
              </a:rPr>
              <a:t> 網址、介面呈現資訊與模式</a:t>
            </a:r>
          </a:p>
        </p:txBody>
      </p:sp>
    </p:spTree>
    <p:extLst>
      <p:ext uri="{BB962C8B-B14F-4D97-AF65-F5344CB8AC3E}">
        <p14:creationId xmlns:p14="http://schemas.microsoft.com/office/powerpoint/2010/main" val="26980519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3876</Words>
  <Application>Microsoft Office PowerPoint</Application>
  <PresentationFormat>寬螢幕</PresentationFormat>
  <Paragraphs>292</Paragraphs>
  <Slides>38</Slides>
  <Notes>33</Notes>
  <HiddenSlides>8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8" baseType="lpstr">
      <vt:lpstr>Open Sans</vt:lpstr>
      <vt:lpstr>Wingdings</vt:lpstr>
      <vt:lpstr>Courier New</vt:lpstr>
      <vt:lpstr>Consolas</vt:lpstr>
      <vt:lpstr>細明體</vt:lpstr>
      <vt:lpstr>Arial</vt:lpstr>
      <vt:lpstr>Calibri</vt:lpstr>
      <vt:lpstr>Segoe Sans Text</vt:lpstr>
      <vt:lpstr>Segoe UI</vt:lpstr>
      <vt:lpstr>Azure 2023 Template</vt:lpstr>
      <vt:lpstr>PowerPoint 簡報</vt:lpstr>
      <vt:lpstr>全面掌握 Swagger 文件的 「念」能力： 讓你的 API 無懈可擊</vt:lpstr>
      <vt:lpstr>PowerPoint 簡報</vt:lpstr>
      <vt:lpstr>01</vt:lpstr>
      <vt:lpstr>Swagger</vt:lpstr>
      <vt:lpstr>OpenAPI</vt:lpstr>
      <vt:lpstr>OpenAPI 與 Swagger </vt:lpstr>
      <vt:lpstr>02</vt:lpstr>
      <vt:lpstr>Swashbuckle.AspNetCore 相依套件</vt:lpstr>
      <vt:lpstr>註冊 Swagger 服務、Middleware</vt:lpstr>
      <vt:lpstr>將設定搬到擴充方法內</vt:lpstr>
      <vt:lpstr>設定：標題、版本、描述</vt:lpstr>
      <vt:lpstr>設定：標題、版本、描述</vt:lpstr>
      <vt:lpstr>設定 Swagger 畫面進入點</vt:lpstr>
      <vt:lpstr>開啟 xml 註解設定</vt:lpstr>
      <vt:lpstr>03</vt:lpstr>
      <vt:lpstr>類別成員的資訊標記</vt:lpstr>
      <vt:lpstr>模型的資訊標記</vt:lpstr>
      <vt:lpstr>啟用 Open API 分析器</vt:lpstr>
      <vt:lpstr>ProducesResponseType 屬性</vt:lpstr>
      <vt:lpstr>限定 API 輸入格式、輸出格式</vt:lpstr>
      <vt:lpstr>04</vt:lpstr>
      <vt:lpstr>Demo: 使用 Vistual Studio 連線參考</vt:lpstr>
      <vt:lpstr>Demo: 使用 NSwagStudio</vt:lpstr>
      <vt:lpstr>注意 API 是否有標記 Name 資訊！！</vt:lpstr>
      <vt:lpstr>06</vt:lpstr>
      <vt:lpstr>其他跟 UI 相關的設定</vt:lpstr>
      <vt:lpstr>PowerPoint 簡報</vt:lpstr>
      <vt:lpstr>PowerPoint 簡報</vt:lpstr>
      <vt:lpstr>Thank you</vt:lpstr>
      <vt:lpstr>補充</vt:lpstr>
      <vt:lpstr>ApiExplorerSettings 屬性</vt:lpstr>
      <vt:lpstr>調整 SwaggerGen 與 SwaggerUI</vt:lpstr>
      <vt:lpstr>Demo: 使用 ApiExplorerSettings </vt:lpstr>
      <vt:lpstr>Asp.Versioning.Mvc.ApiExplorer 套件</vt:lpstr>
      <vt:lpstr>設定 Controller 路由跟版本</vt:lpstr>
      <vt:lpstr>調整 SwaggerGen 、SwaggerUI 設定</vt:lpstr>
      <vt:lpstr>Demo: Asp.Versioning.Mvc.ApiExplorer 套件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2024-12-14T08:19:23Z</dcterms:modified>
  <cp:category/>
</cp:coreProperties>
</file>